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88" r:id="rId3"/>
    <p:sldId id="316" r:id="rId4"/>
    <p:sldId id="315" r:id="rId5"/>
    <p:sldId id="317" r:id="rId6"/>
    <p:sldId id="319" r:id="rId7"/>
    <p:sldId id="300" r:id="rId8"/>
    <p:sldId id="318" r:id="rId9"/>
    <p:sldId id="320" r:id="rId10"/>
    <p:sldId id="322" r:id="rId11"/>
    <p:sldId id="321" r:id="rId12"/>
    <p:sldId id="302" r:id="rId13"/>
    <p:sldId id="309" r:id="rId14"/>
    <p:sldId id="304" r:id="rId15"/>
    <p:sldId id="324" r:id="rId16"/>
    <p:sldId id="325" r:id="rId17"/>
    <p:sldId id="299" r:id="rId18"/>
    <p:sldId id="326" r:id="rId19"/>
    <p:sldId id="296" r:id="rId20"/>
    <p:sldId id="311" r:id="rId21"/>
    <p:sldId id="277" r:id="rId22"/>
  </p:sldIdLst>
  <p:sldSz cx="12192000" cy="6858000"/>
  <p:notesSz cx="6858000" cy="9144000"/>
  <p:defaultText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79CC93D-E52E-4D84-901B-11D7331DD495}">
          <p14:sldIdLst/>
        </p14:section>
        <p14:section name="Обзор и цели" id="{ABA716BF-3A5C-4ADB-94C9-CFEF84EBA240}">
          <p14:sldIdLst>
            <p14:sldId id="288"/>
            <p14:sldId id="316"/>
            <p14:sldId id="315"/>
            <p14:sldId id="317"/>
            <p14:sldId id="319"/>
            <p14:sldId id="300"/>
            <p14:sldId id="318"/>
            <p14:sldId id="320"/>
            <p14:sldId id="322"/>
            <p14:sldId id="321"/>
            <p14:sldId id="302"/>
            <p14:sldId id="309"/>
            <p14:sldId id="304"/>
            <p14:sldId id="324"/>
            <p14:sldId id="325"/>
            <p14:sldId id="299"/>
            <p14:sldId id="326"/>
            <p14:sldId id="296"/>
            <p14:sldId id="311"/>
          </p14:sldIdLst>
        </p14:section>
        <p14:section name="Раздел 1" id="{6D9936A3-3945-4757-BC8B-B5C252D8E036}">
          <p14:sldIdLst/>
        </p14:section>
        <p14:section name="Образцы слайдов для визуальных элементов" id="{BAB3A466-96C9-4230-9978-795378D75699}">
          <p14:sldIdLst/>
        </p14:section>
        <p14:section name="Пример" id="{8C0305C9-B152-4FBA-A789-FE1976D53990}">
          <p14:sldIdLst/>
        </p14:section>
        <p14:section name="Заключение и итог" id="{790CEF5B-569A-4C2F-BED5-750B08C0E5AD}">
          <p14:sldIdLst>
            <p14:sldId id="277"/>
          </p14:sldIdLst>
        </p14:section>
        <p14:section name="Приложение" id="{3F78B471-41DA-46F2-A8E4-97E471896AB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83977" autoAdjust="0"/>
  </p:normalViewPr>
  <p:slideViewPr>
    <p:cSldViewPr>
      <p:cViewPr>
        <p:scale>
          <a:sx n="80" d="100"/>
          <a:sy n="80" d="100"/>
        </p:scale>
        <p:origin x="571" y="158"/>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D83FDC75-7F73-4A4A-A77C-09AADF00E0EA}" type="datetimeFigureOut">
              <a:rPr lang="ru-RU" smtClean="0"/>
              <a:pPr/>
              <a:t>08.02.2024</a:t>
            </a:fld>
            <a:endParaRPr lang="ru-R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459226BF-1F13-42D3-80DC-373E7ADD1EBC}" type="slidenum">
              <a:rPr lang="ru-RU" smtClean="0"/>
              <a:pPr/>
              <a:t>‹#›</a:t>
            </a:fld>
            <a:endParaRPr lang="ru-RU" dirty="0"/>
          </a:p>
        </p:txBody>
      </p:sp>
    </p:spTree>
    <p:extLst>
      <p:ext uri="{BB962C8B-B14F-4D97-AF65-F5344CB8AC3E}">
        <p14:creationId xmlns:p14="http://schemas.microsoft.com/office/powerpoint/2010/main" val="3565078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48AEF76B-3757-4A0B-AF93-28494465C1DD}" type="datetimeFigureOut">
              <a:pPr/>
              <a:t>08.02.2024</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75693FD4-8F83-4EF7-AC3F-0DC0388986B0}" type="slidenum">
              <a:pPr/>
              <a:t>‹#›</a:t>
            </a:fld>
            <a:endParaRPr lang="ru-RU"/>
          </a:p>
        </p:txBody>
      </p:sp>
    </p:spTree>
    <p:extLst>
      <p:ext uri="{BB962C8B-B14F-4D97-AF65-F5344CB8AC3E}">
        <p14:creationId xmlns:p14="http://schemas.microsoft.com/office/powerpoint/2010/main" val="625310334"/>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ru-RU" dirty="0"/>
              <a:t>Microsoft </a:t>
            </a:r>
            <a:r>
              <a:rPr lang="ru-RU" b="1" dirty="0"/>
              <a:t>Инженерное мастерство</a:t>
            </a:r>
            <a:endParaRPr lang="ru-RU" dirty="0"/>
          </a:p>
        </p:txBody>
      </p:sp>
      <p:sp>
        <p:nvSpPr>
          <p:cNvPr id="41987" name="Rectangle 25"/>
          <p:cNvSpPr>
            <a:spLocks noGrp="1" noChangeArrowheads="1"/>
          </p:cNvSpPr>
          <p:nvPr>
            <p:ph type="ftr" sz="quarter" idx="4"/>
          </p:nvPr>
        </p:nvSpPr>
        <p:spPr>
          <a:noFill/>
        </p:spPr>
        <p:txBody>
          <a:bodyPr/>
          <a:lstStyle/>
          <a:p>
            <a:r>
              <a:rPr lang="ru-RU" dirty="0"/>
              <a:t>Конфиденциальная информация Майкрософт</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ru-RU" smtClean="0"/>
              <a:pPr/>
              <a:t>20</a:t>
            </a:fld>
            <a:endParaRPr lang="ru-RU" dirty="0"/>
          </a:p>
        </p:txBody>
      </p:sp>
      <p:sp>
        <p:nvSpPr>
          <p:cNvPr id="41989" name="Rectangle 2"/>
          <p:cNvSpPr>
            <a:spLocks noGrp="1" noRot="1" noChangeAspect="1" noChangeArrowheads="1" noTextEdit="1"/>
          </p:cNvSpPr>
          <p:nvPr>
            <p:ph type="sldImg"/>
          </p:nvPr>
        </p:nvSpPr>
        <p:spPr>
          <a:xfrm>
            <a:off x="381000" y="450850"/>
            <a:ext cx="6096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ru-RU" dirty="0"/>
          </a:p>
        </p:txBody>
      </p:sp>
    </p:spTree>
    <p:extLst>
      <p:ext uri="{BB962C8B-B14F-4D97-AF65-F5344CB8AC3E}">
        <p14:creationId xmlns:p14="http://schemas.microsoft.com/office/powerpoint/2010/main" val="1490033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latinLnBrk="0">
              <a:defRPr lang="ru-RU" b="1" cap="small" baseline="0">
                <a:solidFill>
                  <a:srgbClr val="003300"/>
                </a:solidFill>
              </a:defRPr>
            </a:lvl1pPr>
          </a:lstStyle>
          <a:p>
            <a:r>
              <a:rPr lang="ru-RU"/>
              <a:t>Образец заголовка</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latinLnBrk="0">
              <a:buNone/>
              <a:defRPr lang="ru-RU" sz="2000" b="0">
                <a:solidFill>
                  <a:schemeClr val="tx1"/>
                </a:solidFill>
                <a:latin typeface="Georgia" pitchFamily="18" charset="0"/>
              </a:defRPr>
            </a:lvl1pPr>
            <a:lvl2pPr marL="457200" indent="0" algn="ctr" latinLnBrk="0">
              <a:buNone/>
              <a:defRPr lang="ru-RU">
                <a:solidFill>
                  <a:schemeClr val="tx1">
                    <a:tint val="75000"/>
                  </a:schemeClr>
                </a:solidFill>
              </a:defRPr>
            </a:lvl2pPr>
            <a:lvl3pPr marL="914400" indent="0" algn="ctr" latinLnBrk="0">
              <a:buNone/>
              <a:defRPr lang="ru-RU">
                <a:solidFill>
                  <a:schemeClr val="tx1">
                    <a:tint val="75000"/>
                  </a:schemeClr>
                </a:solidFill>
              </a:defRPr>
            </a:lvl3pPr>
            <a:lvl4pPr marL="1371600" indent="0" algn="ctr" latinLnBrk="0">
              <a:buNone/>
              <a:defRPr lang="ru-RU">
                <a:solidFill>
                  <a:schemeClr val="tx1">
                    <a:tint val="75000"/>
                  </a:schemeClr>
                </a:solidFill>
              </a:defRPr>
            </a:lvl4pPr>
            <a:lvl5pPr marL="1828800" indent="0" algn="ctr" latinLnBrk="0">
              <a:buNone/>
              <a:defRPr lang="ru-RU">
                <a:solidFill>
                  <a:schemeClr val="tx1">
                    <a:tint val="75000"/>
                  </a:schemeClr>
                </a:solidFill>
              </a:defRPr>
            </a:lvl5pPr>
            <a:lvl6pPr marL="2286000" indent="0" algn="ctr" latinLnBrk="0">
              <a:buNone/>
              <a:defRPr lang="ru-RU">
                <a:solidFill>
                  <a:schemeClr val="tx1">
                    <a:tint val="75000"/>
                  </a:schemeClr>
                </a:solidFill>
              </a:defRPr>
            </a:lvl6pPr>
            <a:lvl7pPr marL="2743200" indent="0" algn="ctr" latinLnBrk="0">
              <a:buNone/>
              <a:defRPr lang="ru-RU">
                <a:solidFill>
                  <a:schemeClr val="tx1">
                    <a:tint val="75000"/>
                  </a:schemeClr>
                </a:solidFill>
              </a:defRPr>
            </a:lvl7pPr>
            <a:lvl8pPr marL="3200400" indent="0" algn="ctr" latinLnBrk="0">
              <a:buNone/>
              <a:defRPr lang="ru-RU">
                <a:solidFill>
                  <a:schemeClr val="tx1">
                    <a:tint val="75000"/>
                  </a:schemeClr>
                </a:solidFill>
              </a:defRPr>
            </a:lvl8pPr>
            <a:lvl9pPr marL="3657600" indent="0" algn="ctr" latinLnBrk="0">
              <a:buNone/>
              <a:defRPr lang="ru-RU">
                <a:solidFill>
                  <a:schemeClr val="tx1">
                    <a:tint val="75000"/>
                  </a:schemeClr>
                </a:solidFill>
              </a:defRPr>
            </a:lvl9pPr>
          </a:lstStyle>
          <a:p>
            <a:r>
              <a:rPr lang="ru-RU"/>
              <a:t>Образец подзаголовка</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latinLnBrk="0">
              <a:buNone/>
              <a:defRPr lang="ru-RU" sz="2000" baseline="0"/>
            </a:lvl1pPr>
          </a:lstStyle>
          <a:p>
            <a:r>
              <a:rPr lang="ru-RU"/>
              <a:t>Эмблема организации</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Date Placeholder 2"/>
          <p:cNvSpPr>
            <a:spLocks noGrp="1"/>
          </p:cNvSpPr>
          <p:nvPr>
            <p:ph type="dt" sz="half" idx="10"/>
          </p:nvPr>
        </p:nvSpPr>
        <p:spPr/>
        <p:txBody>
          <a:bodyPr/>
          <a:lstStyle/>
          <a:p>
            <a:fld id="{757B281C-5159-4971-8228-52B9A72E9ED2}" type="datetimeFigureOut">
              <a:pPr/>
              <a:t>08.02.2024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08.02.2024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pPr/>
              <a:t>08.02.2024</a:t>
            </a:fld>
            <a:endParaRPr lang="ru-RU"/>
          </a:p>
        </p:txBody>
      </p:sp>
      <p:sp>
        <p:nvSpPr>
          <p:cNvPr id="4" name="Footer Placeholder 4"/>
          <p:cNvSpPr>
            <a:spLocks noGrp="1"/>
          </p:cNvSpPr>
          <p:nvPr>
            <p:ph type="ftr" sz="quarter" idx="11"/>
          </p:nvPr>
        </p:nvSpPr>
        <p:spPr>
          <a:xfrm>
            <a:off x="4470400" y="6356351"/>
            <a:ext cx="3860800" cy="365125"/>
          </a:xfrm>
        </p:spPr>
        <p:txBody>
          <a:bodyPr/>
          <a:lstStyle/>
          <a:p>
            <a:endParaRPr lang="ru-RU"/>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latinLnBrk="0">
              <a:defRPr lang="ru-RU" sz="4000" b="1" cap="small" baseline="0">
                <a:solidFill>
                  <a:srgbClr val="003300"/>
                </a:solidFill>
              </a:defRPr>
            </a:lvl1pPr>
          </a:lstStyle>
          <a:p>
            <a:r>
              <a:rPr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pPr/>
              <a:t>08.02.2024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latinLnBrk="0">
              <a:buNone/>
              <a:defRPr lang="ru-RU" sz="1800"/>
            </a:lvl1pPr>
          </a:lstStyle>
          <a:p>
            <a:r>
              <a:rPr lang="ru-RU"/>
              <a:t>Эмблема организации</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latinLnBrk="0">
              <a:defRPr lang="ru-RU"/>
            </a:lvl1pPr>
          </a:lstStyle>
          <a:p>
            <a:r>
              <a:rPr lang="ru-RU"/>
              <a:t>Образец заголовка</a:t>
            </a:r>
          </a:p>
        </p:txBody>
      </p:sp>
      <p:sp>
        <p:nvSpPr>
          <p:cNvPr id="3" name="Content Placeholder 2"/>
          <p:cNvSpPr>
            <a:spLocks noGrp="1"/>
          </p:cNvSpPr>
          <p:nvPr>
            <p:ph idx="1"/>
          </p:nvPr>
        </p:nvSpPr>
        <p:spPr>
          <a:xfrm>
            <a:off x="1016000" y="1596413"/>
            <a:ext cx="10769600" cy="4297363"/>
          </a:xfrm>
        </p:spPr>
        <p:txBody>
          <a:bodyPr>
            <a:normAutofit/>
          </a:bodyPr>
          <a:lstStyle>
            <a:lvl1pPr latinLnBrk="0">
              <a:defRPr lang="ru-RU" sz="3200">
                <a:latin typeface="+mn-lt"/>
              </a:defRPr>
            </a:lvl1pPr>
            <a:lvl2pPr latinLnBrk="0">
              <a:defRPr lang="ru-RU" sz="2800">
                <a:latin typeface="+mn-lt"/>
              </a:defRPr>
            </a:lvl2pPr>
            <a:lvl3pPr latinLnBrk="0">
              <a:defRPr lang="ru-RU" sz="2400">
                <a:latin typeface="+mn-lt"/>
              </a:defRPr>
            </a:lvl3pPr>
            <a:lvl4pPr latinLnBrk="0">
              <a:defRPr lang="ru-RU" sz="2400">
                <a:latin typeface="+mn-lt"/>
              </a:defRPr>
            </a:lvl4pPr>
            <a:lvl5pPr latinLnBrk="0">
              <a:defRPr lang="ru-RU" sz="2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08.02.2024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Content Placeholder 2"/>
          <p:cNvSpPr>
            <a:spLocks noGrp="1"/>
          </p:cNvSpPr>
          <p:nvPr>
            <p:ph sz="half" idx="1"/>
          </p:nvPr>
        </p:nvSpPr>
        <p:spPr>
          <a:xfrm>
            <a:off x="914400" y="1600201"/>
            <a:ext cx="5384800" cy="4525963"/>
          </a:xfrm>
        </p:spPr>
        <p:txBody>
          <a:bodyPr/>
          <a:lstStyle>
            <a:lvl1pPr latinLnBrk="0">
              <a:defRPr lang="ru-RU" sz="2800"/>
            </a:lvl1pPr>
            <a:lvl2pPr latinLnBrk="0">
              <a:defRPr lang="ru-RU" sz="2400"/>
            </a:lvl2pPr>
            <a:lvl3pPr latinLnBrk="0">
              <a:defRPr lang="ru-RU" sz="2000"/>
            </a:lvl3pPr>
            <a:lvl4pPr latinLnBrk="0">
              <a:defRPr lang="ru-RU" sz="1800"/>
            </a:lvl4pPr>
            <a:lvl5pPr latinLnBrk="0">
              <a:defRPr lang="ru-RU" sz="1800"/>
            </a:lvl5pPr>
            <a:lvl6pPr latinLnBrk="0">
              <a:defRPr lang="ru-RU" sz="1800"/>
            </a:lvl6pPr>
            <a:lvl7pPr latinLnBrk="0">
              <a:defRPr lang="ru-RU" sz="1800"/>
            </a:lvl7pPr>
            <a:lvl8pPr latinLnBrk="0">
              <a:defRPr lang="ru-RU" sz="1800"/>
            </a:lvl8pPr>
            <a:lvl9pPr latinLnBrk="0">
              <a:defRPr lang="ru-RU"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Content Placeholder 3"/>
          <p:cNvSpPr>
            <a:spLocks noGrp="1"/>
          </p:cNvSpPr>
          <p:nvPr>
            <p:ph sz="half" idx="2"/>
          </p:nvPr>
        </p:nvSpPr>
        <p:spPr>
          <a:xfrm>
            <a:off x="6502400" y="1600201"/>
            <a:ext cx="5384800" cy="4525963"/>
          </a:xfrm>
        </p:spPr>
        <p:txBody>
          <a:bodyPr/>
          <a:lstStyle>
            <a:lvl1pPr latinLnBrk="0">
              <a:defRPr lang="ru-RU" sz="2800"/>
            </a:lvl1pPr>
            <a:lvl2pPr latinLnBrk="0">
              <a:defRPr lang="ru-RU" sz="2400"/>
            </a:lvl2pPr>
            <a:lvl3pPr latinLnBrk="0">
              <a:defRPr lang="ru-RU" sz="2000"/>
            </a:lvl3pPr>
            <a:lvl4pPr latinLnBrk="0">
              <a:defRPr lang="ru-RU" sz="1800"/>
            </a:lvl4pPr>
            <a:lvl5pPr latinLnBrk="0">
              <a:defRPr lang="ru-RU" sz="1800"/>
            </a:lvl5pPr>
            <a:lvl6pPr latinLnBrk="0">
              <a:defRPr lang="ru-RU" sz="1800"/>
            </a:lvl6pPr>
            <a:lvl7pPr latinLnBrk="0">
              <a:defRPr lang="ru-RU" sz="1800"/>
            </a:lvl7pPr>
            <a:lvl8pPr latinLnBrk="0">
              <a:defRPr lang="ru-RU" sz="1800"/>
            </a:lvl8pPr>
            <a:lvl9pPr latinLnBrk="0">
              <a:defRPr lang="ru-RU"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4"/>
          <p:cNvSpPr>
            <a:spLocks noGrp="1"/>
          </p:cNvSpPr>
          <p:nvPr>
            <p:ph type="dt" sz="half" idx="10"/>
          </p:nvPr>
        </p:nvSpPr>
        <p:spPr/>
        <p:txBody>
          <a:bodyPr/>
          <a:lstStyle/>
          <a:p>
            <a:fld id="{757B281C-5159-4971-8228-52B9A72E9ED2}" type="datetimeFigureOut">
              <a:pPr/>
              <a:t>08.02.2024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ru-RU"/>
            </a:lvl1pPr>
          </a:lstStyle>
          <a:p>
            <a:r>
              <a:rPr lang="ru-RU"/>
              <a:t>Образец заголовка</a:t>
            </a:r>
          </a:p>
        </p:txBody>
      </p:sp>
      <p:sp>
        <p:nvSpPr>
          <p:cNvPr id="3" name="Text Placeholder 2"/>
          <p:cNvSpPr>
            <a:spLocks noGrp="1"/>
          </p:cNvSpPr>
          <p:nvPr>
            <p:ph type="body" idx="1"/>
          </p:nvPr>
        </p:nvSpPr>
        <p:spPr>
          <a:xfrm>
            <a:off x="914400" y="1535113"/>
            <a:ext cx="5386917" cy="639762"/>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4" name="Content Placeholder 3"/>
          <p:cNvSpPr>
            <a:spLocks noGrp="1"/>
          </p:cNvSpPr>
          <p:nvPr>
            <p:ph sz="half" idx="2"/>
          </p:nvPr>
        </p:nvSpPr>
        <p:spPr>
          <a:xfrm>
            <a:off x="914400" y="2174875"/>
            <a:ext cx="5386917" cy="3951288"/>
          </a:xfrm>
        </p:spPr>
        <p:txBody>
          <a:bodyPr/>
          <a:lstStyle>
            <a:lvl1pPr latinLnBrk="0">
              <a:defRPr lang="ru-RU" sz="2400"/>
            </a:lvl1pPr>
            <a:lvl2pPr latinLnBrk="0">
              <a:defRPr lang="ru-RU" sz="2000"/>
            </a:lvl2pPr>
            <a:lvl3pPr latinLnBrk="0">
              <a:defRPr lang="ru-RU" sz="18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Text Placeholder 4"/>
          <p:cNvSpPr>
            <a:spLocks noGrp="1"/>
          </p:cNvSpPr>
          <p:nvPr>
            <p:ph type="body" sz="quarter" idx="3"/>
          </p:nvPr>
        </p:nvSpPr>
        <p:spPr>
          <a:xfrm>
            <a:off x="6498168" y="1535113"/>
            <a:ext cx="5389033" cy="639762"/>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6" name="Content Placeholder 5"/>
          <p:cNvSpPr>
            <a:spLocks noGrp="1"/>
          </p:cNvSpPr>
          <p:nvPr>
            <p:ph sz="quarter" idx="4"/>
          </p:nvPr>
        </p:nvSpPr>
        <p:spPr>
          <a:xfrm>
            <a:off x="6498168" y="2174875"/>
            <a:ext cx="5389033" cy="3951288"/>
          </a:xfrm>
        </p:spPr>
        <p:txBody>
          <a:bodyPr/>
          <a:lstStyle>
            <a:lvl1pPr latinLnBrk="0">
              <a:defRPr lang="ru-RU" sz="2400"/>
            </a:lvl1pPr>
            <a:lvl2pPr latinLnBrk="0">
              <a:defRPr lang="ru-RU" sz="2000"/>
            </a:lvl2pPr>
            <a:lvl3pPr latinLnBrk="0">
              <a:defRPr lang="ru-RU" sz="18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Date Placeholder 6"/>
          <p:cNvSpPr>
            <a:spLocks noGrp="1"/>
          </p:cNvSpPr>
          <p:nvPr>
            <p:ph type="dt" sz="half" idx="10"/>
          </p:nvPr>
        </p:nvSpPr>
        <p:spPr/>
        <p:txBody>
          <a:bodyPr/>
          <a:lstStyle/>
          <a:p>
            <a:fld id="{757B281C-5159-4971-8228-52B9A72E9ED2}" type="datetimeFigureOut">
              <a:pPr/>
              <a:t>08.02.2024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latinLnBrk="0">
              <a:defRPr lang="ru-RU" sz="2000" b="1"/>
            </a:lvl1pPr>
          </a:lstStyle>
          <a:p>
            <a:r>
              <a:rPr lang="ru-RU"/>
              <a:t>Образец заголовка</a:t>
            </a:r>
          </a:p>
        </p:txBody>
      </p:sp>
      <p:sp>
        <p:nvSpPr>
          <p:cNvPr id="3" name="Content Placeholder 2"/>
          <p:cNvSpPr>
            <a:spLocks noGrp="1"/>
          </p:cNvSpPr>
          <p:nvPr>
            <p:ph idx="1"/>
          </p:nvPr>
        </p:nvSpPr>
        <p:spPr>
          <a:xfrm>
            <a:off x="5071533" y="273051"/>
            <a:ext cx="6815667" cy="5853113"/>
          </a:xfrm>
        </p:spPr>
        <p:txBody>
          <a:bodyPr/>
          <a:lstStyle>
            <a:lvl1pPr latinLnBrk="0">
              <a:defRPr lang="ru-RU" sz="3200"/>
            </a:lvl1pPr>
            <a:lvl2pPr latinLnBrk="0">
              <a:defRPr lang="ru-RU" sz="2800"/>
            </a:lvl2pPr>
            <a:lvl3pPr latinLnBrk="0">
              <a:defRPr lang="ru-RU" sz="2400"/>
            </a:lvl3pPr>
            <a:lvl4pPr latinLnBrk="0">
              <a:defRPr lang="ru-RU" sz="2000"/>
            </a:lvl4pPr>
            <a:lvl5pPr latinLnBrk="0">
              <a:defRPr lang="ru-RU" sz="2000"/>
            </a:lvl5pPr>
            <a:lvl6pPr latinLnBrk="0">
              <a:defRPr lang="ru-RU" sz="2000"/>
            </a:lvl6pPr>
            <a:lvl7pPr latinLnBrk="0">
              <a:defRPr lang="ru-RU" sz="2000"/>
            </a:lvl7pPr>
            <a:lvl8pPr latinLnBrk="0">
              <a:defRPr lang="ru-RU" sz="2000"/>
            </a:lvl8pPr>
            <a:lvl9pPr latinLnBrk="0">
              <a:defRPr lang="ru-RU"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ext Placeholder 3"/>
          <p:cNvSpPr>
            <a:spLocks noGrp="1"/>
          </p:cNvSpPr>
          <p:nvPr>
            <p:ph type="body" sz="half" idx="2"/>
          </p:nvPr>
        </p:nvSpPr>
        <p:spPr>
          <a:xfrm>
            <a:off x="914401" y="1435101"/>
            <a:ext cx="4011084" cy="4691063"/>
          </a:xfrm>
        </p:spPr>
        <p:txBody>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5" name="Date Placeholder 4"/>
          <p:cNvSpPr>
            <a:spLocks noGrp="1"/>
          </p:cNvSpPr>
          <p:nvPr>
            <p:ph type="dt" sz="half" idx="10"/>
          </p:nvPr>
        </p:nvSpPr>
        <p:spPr/>
        <p:txBody>
          <a:bodyPr/>
          <a:lstStyle/>
          <a:p>
            <a:fld id="{757B281C-5159-4971-8228-52B9A72E9ED2}" type="datetimeFigureOut">
              <a:pPr/>
              <a:t>08.02.2024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latinLnBrk="0">
              <a:defRPr lang="ru-RU" sz="2000" b="1"/>
            </a:lvl1pPr>
          </a:lstStyle>
          <a:p>
            <a:r>
              <a:rPr lang="ru-RU"/>
              <a:t>Образец заголовка</a:t>
            </a:r>
          </a:p>
        </p:txBody>
      </p:sp>
      <p:sp>
        <p:nvSpPr>
          <p:cNvPr id="3" name="Picture Placeholder 2"/>
          <p:cNvSpPr>
            <a:spLocks noGrp="1"/>
          </p:cNvSpPr>
          <p:nvPr>
            <p:ph type="pic" idx="1"/>
          </p:nvPr>
        </p:nvSpPr>
        <p:spPr>
          <a:xfrm>
            <a:off x="2389717" y="612775"/>
            <a:ext cx="7315200" cy="4114800"/>
          </a:xfrm>
        </p:spPr>
        <p:txBody>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r>
              <a:rPr lang="ru-RU"/>
              <a:t>Вставка рисунка</a:t>
            </a:r>
          </a:p>
        </p:txBody>
      </p:sp>
      <p:sp>
        <p:nvSpPr>
          <p:cNvPr id="4" name="Text Placeholder 3"/>
          <p:cNvSpPr>
            <a:spLocks noGrp="1"/>
          </p:cNvSpPr>
          <p:nvPr>
            <p:ph type="body" sz="half" idx="2"/>
          </p:nvPr>
        </p:nvSpPr>
        <p:spPr>
          <a:xfrm>
            <a:off x="2389717" y="5367338"/>
            <a:ext cx="7315200" cy="804862"/>
          </a:xfrm>
        </p:spPr>
        <p:txBody>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5" name="Date Placeholder 4"/>
          <p:cNvSpPr>
            <a:spLocks noGrp="1"/>
          </p:cNvSpPr>
          <p:nvPr>
            <p:ph type="dt" sz="half" idx="10"/>
          </p:nvPr>
        </p:nvSpPr>
        <p:spPr/>
        <p:txBody>
          <a:bodyPr/>
          <a:lstStyle/>
          <a:p>
            <a:fld id="{757B281C-5159-4971-8228-52B9A72E9ED2}" type="datetimeFigureOut">
              <a:pPr/>
              <a:t>08.02.2024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08.02.2024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74639"/>
            <a:ext cx="2743200" cy="5851525"/>
          </a:xfrm>
        </p:spPr>
        <p:txBody>
          <a:bodyPr vert="eaVert"/>
          <a:lstStyle/>
          <a:p>
            <a:r>
              <a:rPr lang="ru-RU"/>
              <a:t>Образец заголовка</a:t>
            </a:r>
          </a:p>
        </p:txBody>
      </p:sp>
      <p:sp>
        <p:nvSpPr>
          <p:cNvPr id="3" name="Vertical Text Placeholder 2"/>
          <p:cNvSpPr>
            <a:spLocks noGrp="1"/>
          </p:cNvSpPr>
          <p:nvPr>
            <p:ph type="body" orient="vert" idx="1"/>
          </p:nvPr>
        </p:nvSpPr>
        <p:spPr>
          <a:xfrm>
            <a:off x="1016000" y="274639"/>
            <a:ext cx="78232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08.02.2024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latinLnBrk="0">
              <a:defRPr lang="ru-RU" sz="1200">
                <a:solidFill>
                  <a:schemeClr val="tx1">
                    <a:tint val="75000"/>
                  </a:schemeClr>
                </a:solidFill>
              </a:defRPr>
            </a:lvl1pPr>
          </a:lstStyle>
          <a:p>
            <a:fld id="{757B281C-5159-4971-8228-52B9A72E9ED2}" type="datetimeFigureOut">
              <a:pPr/>
              <a:t>08.02.2024</a:t>
            </a:fld>
            <a:endParaRPr lang="ru-RU"/>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latinLnBrk="0">
              <a:defRPr lang="ru-RU"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latinLnBrk="0">
              <a:defRPr lang="ru-RU" sz="1200">
                <a:solidFill>
                  <a:schemeClr val="tx1">
                    <a:tint val="75000"/>
                  </a:schemeClr>
                </a:solidFill>
              </a:defRPr>
            </a:lvl1pPr>
          </a:lstStyle>
          <a:p>
            <a:fld id="{33D6E5A2-EC83-451F-A719-9AC1370DD5CF}" type="slidenum">
              <a:pPr/>
              <a:t>‹#›</a:t>
            </a:fld>
            <a:endParaRPr lang="ru-RU"/>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653785" y="65285"/>
            <a:ext cx="6938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ru-RU" altLang="ru-RU" sz="1400" b="1" dirty="0">
                <a:effectLst>
                  <a:outerShdw blurRad="38100" dist="38100" dir="2700000" algn="tl">
                    <a:srgbClr val="000000"/>
                  </a:outerShdw>
                </a:effectLst>
              </a:rPr>
              <a:t>ФЕДЕРАЛЬНЫЕ НОРМЫ И ПРАВИЛА В ОБЛАСТИ ИСПОЛЬЗОВАНИЯ АТОМНОЙ ЭНЕРГИИ</a:t>
            </a:r>
          </a:p>
        </p:txBody>
      </p:sp>
      <p:sp>
        <p:nvSpPr>
          <p:cNvPr id="4" name="Rectangle 5"/>
          <p:cNvSpPr>
            <a:spLocks noChangeArrowheads="1"/>
          </p:cNvSpPr>
          <p:nvPr/>
        </p:nvSpPr>
        <p:spPr bwMode="auto">
          <a:xfrm>
            <a:off x="2128898" y="442427"/>
            <a:ext cx="798264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defRPr/>
            </a:pPr>
            <a:r>
              <a:rPr lang="ru-RU" altLang="ru-RU" sz="2200" b="1" dirty="0"/>
              <a:t>ПРАВИЛА ФИЗИЧЕСКОЙ ЗАЩИТЫ РАДИОАКТИВНЫХ </a:t>
            </a:r>
            <a:r>
              <a:rPr lang="ru-RU" altLang="ru-RU" sz="2200" b="1" dirty="0" smtClean="0"/>
              <a:t>ВЕЩЕСТВ, </a:t>
            </a:r>
            <a:br>
              <a:rPr lang="ru-RU" altLang="ru-RU" sz="2200" b="1" dirty="0" smtClean="0"/>
            </a:br>
            <a:r>
              <a:rPr lang="ru-RU" altLang="ru-RU" sz="2200" b="1" dirty="0" smtClean="0"/>
              <a:t>РАДИАЦИОННЫХ ИСТОЧНИКОВ, ОТДЕЛЬНЫХ ЯДЕРНЫХ МАТЕРИАЛОВ И ПУНКТОВ ХРАНЕНИЯ</a:t>
            </a:r>
          </a:p>
          <a:p>
            <a:pPr algn="ctr">
              <a:defRPr/>
            </a:pPr>
            <a:endParaRPr lang="ru-RU" altLang="ru-RU" sz="2200" b="1" dirty="0"/>
          </a:p>
          <a:p>
            <a:pPr algn="ctr">
              <a:defRPr/>
            </a:pPr>
            <a:r>
              <a:rPr lang="ru-RU" altLang="ru-RU" sz="2200" b="1" dirty="0">
                <a:effectLst>
                  <a:outerShdw blurRad="38100" dist="38100" dir="2700000" algn="tl">
                    <a:srgbClr val="000000"/>
                  </a:outerShdw>
                </a:effectLst>
              </a:rPr>
              <a:t>НП – </a:t>
            </a:r>
            <a:r>
              <a:rPr lang="ru-RU" altLang="ru-RU" sz="2200" b="1" dirty="0" smtClean="0">
                <a:effectLst>
                  <a:outerShdw blurRad="38100" dist="38100" dir="2700000" algn="tl">
                    <a:srgbClr val="000000"/>
                  </a:outerShdw>
                </a:effectLst>
              </a:rPr>
              <a:t>034 </a:t>
            </a:r>
            <a:r>
              <a:rPr lang="ru-RU" altLang="ru-RU" sz="2200" b="1" dirty="0">
                <a:effectLst>
                  <a:outerShdw blurRad="38100" dist="38100" dir="2700000" algn="tl">
                    <a:srgbClr val="000000"/>
                  </a:outerShdw>
                </a:effectLst>
              </a:rPr>
              <a:t>– 23</a:t>
            </a:r>
            <a:r>
              <a:rPr lang="ru-RU" altLang="ru-RU" sz="2200" dirty="0">
                <a:effectLst>
                  <a:outerShdw blurRad="38100" dist="38100" dir="2700000" algn="tl">
                    <a:srgbClr val="000000"/>
                  </a:outerShdw>
                </a:effectLst>
              </a:rPr>
              <a:t> </a:t>
            </a:r>
          </a:p>
        </p:txBody>
      </p:sp>
      <p:sp>
        <p:nvSpPr>
          <p:cNvPr id="67588" name="Rectangle 6"/>
          <p:cNvSpPr>
            <a:spLocks noChangeArrowheads="1"/>
          </p:cNvSpPr>
          <p:nvPr/>
        </p:nvSpPr>
        <p:spPr bwMode="auto">
          <a:xfrm>
            <a:off x="7014849" y="1591302"/>
            <a:ext cx="30861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defRPr/>
            </a:pPr>
            <a:r>
              <a:rPr lang="ru-RU" altLang="ru-RU" sz="1050" dirty="0">
                <a:solidFill>
                  <a:schemeClr val="tx1"/>
                </a:solidFill>
              </a:rPr>
              <a:t>Утверждено</a:t>
            </a:r>
          </a:p>
          <a:p>
            <a:pPr algn="r">
              <a:spcBef>
                <a:spcPct val="0"/>
              </a:spcBef>
              <a:buClrTx/>
              <a:buFontTx/>
              <a:buNone/>
              <a:defRPr/>
            </a:pPr>
            <a:r>
              <a:rPr lang="ru-RU" altLang="ru-RU" sz="1050" dirty="0">
                <a:solidFill>
                  <a:schemeClr val="tx1"/>
                </a:solidFill>
              </a:rPr>
              <a:t>приказом Федеральной службы</a:t>
            </a:r>
          </a:p>
          <a:p>
            <a:pPr algn="r">
              <a:spcBef>
                <a:spcPct val="0"/>
              </a:spcBef>
              <a:buClrTx/>
              <a:buFontTx/>
              <a:buNone/>
              <a:defRPr/>
            </a:pPr>
            <a:r>
              <a:rPr lang="ru-RU" altLang="ru-RU" sz="1050" dirty="0">
                <a:solidFill>
                  <a:schemeClr val="tx1"/>
                </a:solidFill>
              </a:rPr>
              <a:t>по экологическому, технологическому</a:t>
            </a:r>
          </a:p>
          <a:p>
            <a:pPr algn="r">
              <a:spcBef>
                <a:spcPct val="0"/>
              </a:spcBef>
              <a:buClrTx/>
              <a:buFontTx/>
              <a:buNone/>
              <a:defRPr/>
            </a:pPr>
            <a:r>
              <a:rPr lang="ru-RU" altLang="ru-RU" sz="1050" dirty="0">
                <a:solidFill>
                  <a:schemeClr val="tx1"/>
                </a:solidFill>
              </a:rPr>
              <a:t>и атомному надзору</a:t>
            </a:r>
          </a:p>
          <a:p>
            <a:pPr algn="r">
              <a:spcBef>
                <a:spcPct val="0"/>
              </a:spcBef>
              <a:buClrTx/>
              <a:buFontTx/>
              <a:buNone/>
              <a:defRPr/>
            </a:pPr>
            <a:r>
              <a:rPr lang="ru-RU" altLang="ru-RU" sz="1050" dirty="0">
                <a:solidFill>
                  <a:schemeClr val="tx1"/>
                </a:solidFill>
              </a:rPr>
              <a:t>от 23 </a:t>
            </a:r>
            <a:r>
              <a:rPr lang="ru-RU" altLang="ru-RU" sz="1050" dirty="0" smtClean="0">
                <a:solidFill>
                  <a:schemeClr val="tx1"/>
                </a:solidFill>
              </a:rPr>
              <a:t>августа </a:t>
            </a:r>
            <a:r>
              <a:rPr lang="ru-RU" altLang="ru-RU" sz="1050" dirty="0">
                <a:solidFill>
                  <a:schemeClr val="tx1"/>
                </a:solidFill>
              </a:rPr>
              <a:t>2023 г. N </a:t>
            </a:r>
            <a:r>
              <a:rPr lang="ru-RU" altLang="ru-RU" sz="1050" dirty="0" smtClean="0">
                <a:solidFill>
                  <a:schemeClr val="tx1"/>
                </a:solidFill>
              </a:rPr>
              <a:t>302</a:t>
            </a:r>
            <a:endParaRPr lang="ru-RU" altLang="ru-RU" sz="1050" dirty="0">
              <a:solidFill>
                <a:schemeClr val="tx1"/>
              </a:solidFill>
            </a:endParaRPr>
          </a:p>
        </p:txBody>
      </p:sp>
      <p:sp>
        <p:nvSpPr>
          <p:cNvPr id="67589" name="Rectangle 7"/>
          <p:cNvSpPr>
            <a:spLocks noChangeArrowheads="1"/>
          </p:cNvSpPr>
          <p:nvPr/>
        </p:nvSpPr>
        <p:spPr bwMode="auto">
          <a:xfrm>
            <a:off x="1199456" y="2183637"/>
            <a:ext cx="4297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1400" b="1" dirty="0">
                <a:solidFill>
                  <a:srgbClr val="C00000"/>
                </a:solidFill>
              </a:rPr>
              <a:t>Введены в действие с 1 апреля 2024г.</a:t>
            </a:r>
            <a:endParaRPr lang="ru-RU" altLang="ru-RU" sz="1400" dirty="0">
              <a:solidFill>
                <a:srgbClr val="C00000"/>
              </a:solidFill>
            </a:endParaRPr>
          </a:p>
        </p:txBody>
      </p:sp>
      <p:sp>
        <p:nvSpPr>
          <p:cNvPr id="5" name="Прямоугольник 4"/>
          <p:cNvSpPr/>
          <p:nvPr/>
        </p:nvSpPr>
        <p:spPr>
          <a:xfrm>
            <a:off x="935541" y="4694980"/>
            <a:ext cx="11071053" cy="1311128"/>
          </a:xfrm>
          <a:prstGeom prst="rect">
            <a:avLst/>
          </a:prstGeom>
        </p:spPr>
        <p:txBody>
          <a:bodyPr wrap="square">
            <a:spAutoFit/>
          </a:bodyPr>
          <a:lstStyle/>
          <a:p>
            <a:pPr indent="263525" algn="just">
              <a:lnSpc>
                <a:spcPct val="110000"/>
              </a:lnSpc>
              <a:buClr>
                <a:schemeClr val="accent1"/>
              </a:buClr>
              <a:defRPr/>
            </a:pPr>
            <a:r>
              <a:rPr lang="ru-RU" altLang="ru-RU" b="1" dirty="0">
                <a:solidFill>
                  <a:schemeClr val="tx1">
                    <a:lumMod val="95000"/>
                    <a:lumOff val="5000"/>
                  </a:schemeClr>
                </a:solidFill>
              </a:rPr>
              <a:t>Настоящие Правила не распространяются:</a:t>
            </a:r>
          </a:p>
          <a:p>
            <a:pPr marL="257175" indent="-257175" algn="just">
              <a:lnSpc>
                <a:spcPct val="110000"/>
              </a:lnSpc>
              <a:buClr>
                <a:schemeClr val="accent1"/>
              </a:buClr>
              <a:buFont typeface="Wingdings 3" panose="05040102010807070707" pitchFamily="18" charset="2"/>
              <a:buChar char=""/>
              <a:defRPr/>
            </a:pPr>
            <a:r>
              <a:rPr lang="ru-RU" altLang="ru-RU" dirty="0">
                <a:solidFill>
                  <a:schemeClr val="tx1">
                    <a:lumMod val="95000"/>
                    <a:lumOff val="5000"/>
                  </a:schemeClr>
                </a:solidFill>
              </a:rPr>
              <a:t>а) ЯМ, </a:t>
            </a:r>
            <a:r>
              <a:rPr lang="ru-RU" altLang="ru-RU" dirty="0" smtClean="0">
                <a:solidFill>
                  <a:schemeClr val="tx1">
                    <a:lumMod val="95000"/>
                    <a:lumOff val="5000"/>
                  </a:schemeClr>
                </a:solidFill>
              </a:rPr>
              <a:t>учитываемые </a:t>
            </a:r>
            <a:r>
              <a:rPr lang="ru-RU" altLang="ru-RU" dirty="0">
                <a:solidFill>
                  <a:schemeClr val="tx1">
                    <a:lumMod val="95000"/>
                    <a:lumOff val="5000"/>
                  </a:schemeClr>
                </a:solidFill>
              </a:rPr>
              <a:t>в СГУК ЯМ , </a:t>
            </a:r>
            <a:r>
              <a:rPr lang="ru-RU" altLang="ru-RU" dirty="0" smtClean="0">
                <a:solidFill>
                  <a:schemeClr val="tx1">
                    <a:lumMod val="95000"/>
                    <a:lumOff val="5000"/>
                  </a:schemeClr>
                </a:solidFill>
              </a:rPr>
              <a:t>пункты </a:t>
            </a:r>
            <a:r>
              <a:rPr lang="ru-RU" altLang="ru-RU" dirty="0">
                <a:solidFill>
                  <a:schemeClr val="tx1">
                    <a:lumMod val="95000"/>
                    <a:lumOff val="5000"/>
                  </a:schemeClr>
                </a:solidFill>
              </a:rPr>
              <a:t>хранения ЯМ</a:t>
            </a:r>
            <a:r>
              <a:rPr lang="ru-RU" altLang="ru-RU" dirty="0" smtClean="0">
                <a:solidFill>
                  <a:schemeClr val="tx1">
                    <a:lumMod val="95000"/>
                    <a:lumOff val="5000"/>
                  </a:schemeClr>
                </a:solidFill>
              </a:rPr>
              <a:t>;</a:t>
            </a:r>
            <a:endParaRPr lang="ru-RU" altLang="ru-RU" dirty="0">
              <a:solidFill>
                <a:schemeClr val="tx1">
                  <a:lumMod val="95000"/>
                  <a:lumOff val="5000"/>
                </a:schemeClr>
              </a:solidFill>
            </a:endParaRPr>
          </a:p>
          <a:p>
            <a:pPr marL="257175" indent="-257175" algn="just">
              <a:lnSpc>
                <a:spcPct val="110000"/>
              </a:lnSpc>
              <a:buClr>
                <a:schemeClr val="accent1"/>
              </a:buClr>
              <a:buFont typeface="Wingdings 3" panose="05040102010807070707" pitchFamily="18" charset="2"/>
              <a:buChar char=""/>
              <a:defRPr/>
            </a:pPr>
            <a:r>
              <a:rPr lang="ru-RU" altLang="ru-RU" dirty="0">
                <a:solidFill>
                  <a:schemeClr val="tx1">
                    <a:lumMod val="95000"/>
                    <a:lumOff val="5000"/>
                  </a:schemeClr>
                </a:solidFill>
              </a:rPr>
              <a:t>б) РВ, ЯМ, учитываемых в СГУК РВ и РАО, при их транспортировании по путям общего пользования (за исключением временного (транзитного) хранения более трёх суток в процессе перевозки).</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9028" y="78811"/>
            <a:ext cx="16462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C820081-C369-4BEE-A416-A66130E2E135}"/>
              </a:ext>
            </a:extLst>
          </p:cNvPr>
          <p:cNvSpPr txBox="1"/>
          <p:nvPr/>
        </p:nvSpPr>
        <p:spPr>
          <a:xfrm>
            <a:off x="966294" y="2739867"/>
            <a:ext cx="10801200" cy="663002"/>
          </a:xfrm>
          <a:prstGeom prst="rect">
            <a:avLst/>
          </a:prstGeom>
          <a:noFill/>
        </p:spPr>
        <p:txBody>
          <a:bodyPr wrap="square">
            <a:spAutoFit/>
          </a:bodyPr>
          <a:lstStyle/>
          <a:p>
            <a:pPr indent="263525" algn="just">
              <a:lnSpc>
                <a:spcPct val="103000"/>
              </a:lnSpc>
              <a:defRPr/>
            </a:pPr>
            <a:r>
              <a:rPr lang="ru-RU" altLang="ru-RU" b="1" dirty="0">
                <a:solidFill>
                  <a:schemeClr val="tx1">
                    <a:lumMod val="95000"/>
                    <a:lumOff val="5000"/>
                  </a:schemeClr>
                </a:solidFill>
              </a:rPr>
              <a:t>Действие Правил распространяются </a:t>
            </a:r>
            <a:r>
              <a:rPr lang="ru-RU" altLang="ru-RU" dirty="0">
                <a:solidFill>
                  <a:schemeClr val="tx1">
                    <a:lumMod val="95000"/>
                    <a:lumOff val="5000"/>
                  </a:schemeClr>
                </a:solidFill>
              </a:rPr>
              <a:t>на правоотношения в области обеспечения физической защиты РВ, отдельных ЯМ (ЯМ, подлежащих учету в СГУК РВ и РАО ) РИ и ПХ.</a:t>
            </a:r>
          </a:p>
        </p:txBody>
      </p:sp>
      <p:sp>
        <p:nvSpPr>
          <p:cNvPr id="17" name="TextBox 16">
            <a:extLst>
              <a:ext uri="{FF2B5EF4-FFF2-40B4-BE49-F238E27FC236}">
                <a16:creationId xmlns:a16="http://schemas.microsoft.com/office/drawing/2014/main" id="{7677665C-2A8C-4793-A477-9B026BC7F3EF}"/>
              </a:ext>
            </a:extLst>
          </p:cNvPr>
          <p:cNvSpPr txBox="1"/>
          <p:nvPr/>
        </p:nvSpPr>
        <p:spPr>
          <a:xfrm>
            <a:off x="1047280" y="3441244"/>
            <a:ext cx="11035077" cy="1223284"/>
          </a:xfrm>
          <a:prstGeom prst="rect">
            <a:avLst/>
          </a:prstGeom>
          <a:noFill/>
        </p:spPr>
        <p:txBody>
          <a:bodyPr wrap="square">
            <a:spAutoFit/>
          </a:bodyPr>
          <a:lstStyle/>
          <a:p>
            <a:pPr indent="263525" algn="just">
              <a:lnSpc>
                <a:spcPct val="103000"/>
              </a:lnSpc>
              <a:defRPr/>
            </a:pPr>
            <a:r>
              <a:rPr lang="ru-RU" altLang="ru-RU" b="1" dirty="0">
                <a:solidFill>
                  <a:schemeClr val="tx1">
                    <a:lumMod val="95000"/>
                    <a:lumOff val="5000"/>
                  </a:schemeClr>
                </a:solidFill>
              </a:rPr>
              <a:t>Требования настоящих Правил обязательны </a:t>
            </a:r>
            <a:r>
              <a:rPr lang="ru-RU" altLang="ru-RU" dirty="0">
                <a:solidFill>
                  <a:schemeClr val="tx1">
                    <a:lumMod val="95000"/>
                    <a:lumOff val="5000"/>
                  </a:schemeClr>
                </a:solidFill>
              </a:rPr>
              <a:t>для исполнения эксплуатирующими организациями, организациями, осуществляющими деятельность по эксплуатации РИ, содержащих в своем составе только радионуклидные источники четвертой и пятой категорий радиационной </a:t>
            </a:r>
            <a:r>
              <a:rPr lang="ru-RU" altLang="ru-RU" dirty="0" smtClean="0">
                <a:solidFill>
                  <a:schemeClr val="tx1">
                    <a:lumMod val="95000"/>
                    <a:lumOff val="5000"/>
                  </a:schemeClr>
                </a:solidFill>
              </a:rPr>
              <a:t>опасности, организациями, выполняющими работы и предоставляющими услуги для эксплуатирующих организаций.</a:t>
            </a:r>
            <a:endParaRPr lang="ru-RU" altLang="ru-RU" dirty="0">
              <a:solidFill>
                <a:schemeClr val="tx1">
                  <a:lumMod val="95000"/>
                  <a:lumOff val="5000"/>
                </a:schemeClr>
              </a:solidFill>
            </a:endParaRPr>
          </a:p>
        </p:txBody>
      </p:sp>
      <p:pic>
        <p:nvPicPr>
          <p:cNvPr id="2" name="Рисунок 1"/>
          <p:cNvPicPr>
            <a:picLocks noChangeAspect="1"/>
          </p:cNvPicPr>
          <p:nvPr/>
        </p:nvPicPr>
        <p:blipFill>
          <a:blip r:embed="rId3"/>
          <a:stretch>
            <a:fillRect/>
          </a:stretch>
        </p:blipFill>
        <p:spPr>
          <a:xfrm>
            <a:off x="10176886" y="62133"/>
            <a:ext cx="1905471" cy="2698642"/>
          </a:xfrm>
          <a:prstGeom prst="rect">
            <a:avLst/>
          </a:prstGeom>
          <a:effectLst>
            <a:outerShdw blurRad="50800" dist="38100" dir="2700000" algn="tl" rotWithShape="0">
              <a:prstClr val="black">
                <a:alpha val="40000"/>
              </a:prstClr>
            </a:outerShdw>
          </a:effectLst>
        </p:spPr>
      </p:pic>
      <p:graphicFrame>
        <p:nvGraphicFramePr>
          <p:cNvPr id="6" name="Таблица 5"/>
          <p:cNvGraphicFramePr>
            <a:graphicFrameLocks noGrp="1"/>
          </p:cNvGraphicFramePr>
          <p:nvPr>
            <p:extLst>
              <p:ext uri="{D42A27DB-BD31-4B8C-83A1-F6EECF244321}">
                <p14:modId xmlns:p14="http://schemas.microsoft.com/office/powerpoint/2010/main" val="3886385595"/>
              </p:ext>
            </p:extLst>
          </p:nvPr>
        </p:nvGraphicFramePr>
        <p:xfrm>
          <a:off x="1106472" y="6112096"/>
          <a:ext cx="10729192" cy="570005"/>
        </p:xfrm>
        <a:graphic>
          <a:graphicData uri="http://schemas.openxmlformats.org/drawingml/2006/table">
            <a:tbl>
              <a:tblPr firstRow="1" bandRow="1">
                <a:tableStyleId>{5C22544A-7EE6-4342-B048-85BDC9FD1C3A}</a:tableStyleId>
              </a:tblPr>
              <a:tblGrid>
                <a:gridCol w="5364596">
                  <a:extLst>
                    <a:ext uri="{9D8B030D-6E8A-4147-A177-3AD203B41FA5}">
                      <a16:colId xmlns:a16="http://schemas.microsoft.com/office/drawing/2014/main" val="3711021351"/>
                    </a:ext>
                  </a:extLst>
                </a:gridCol>
                <a:gridCol w="5364596">
                  <a:extLst>
                    <a:ext uri="{9D8B030D-6E8A-4147-A177-3AD203B41FA5}">
                      <a16:colId xmlns:a16="http://schemas.microsoft.com/office/drawing/2014/main" val="992113171"/>
                    </a:ext>
                  </a:extLst>
                </a:gridCol>
              </a:tblGrid>
              <a:tr h="570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РВ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smtClean="0">
                          <a:solidFill>
                            <a:srgbClr val="002060"/>
                          </a:solidFill>
                          <a:latin typeface="Arial" panose="020B0604020202020204" pitchFamily="34" charset="0"/>
                          <a:ea typeface="Times New Roman" panose="02020603050405020304" pitchFamily="18" charset="0"/>
                        </a:rPr>
                        <a:t>радиоактивные вещества (включая не подлежащие дальнейшему использованию вещества).</a:t>
                      </a:r>
                      <a:endParaRPr lang="ru-RU"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РИ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smtClean="0">
                          <a:solidFill>
                            <a:srgbClr val="002060"/>
                          </a:solidFill>
                          <a:latin typeface="Arial" panose="020B0604020202020204" pitchFamily="34" charset="0"/>
                          <a:ea typeface="Times New Roman" panose="02020603050405020304" pitchFamily="18" charset="0"/>
                        </a:rPr>
                        <a:t>радиационный источник, имеющий радионуклидный источник с РВ и (или) ЯМ</a:t>
                      </a:r>
                      <a:endParaRPr lang="ru-RU" sz="1400" dirty="0"/>
                    </a:p>
                  </a:txBody>
                  <a:tcPr anchor="ctr"/>
                </a:tc>
                <a:extLst>
                  <a:ext uri="{0D108BD9-81ED-4DB2-BD59-A6C34878D82A}">
                    <a16:rowId xmlns:a16="http://schemas.microsoft.com/office/drawing/2014/main" val="2921283147"/>
                  </a:ext>
                </a:extLst>
              </a:tr>
            </a:tbl>
          </a:graphicData>
        </a:graphic>
      </p:graphicFrame>
    </p:spTree>
    <p:extLst>
      <p:ext uri="{BB962C8B-B14F-4D97-AF65-F5344CB8AC3E}">
        <p14:creationId xmlns:p14="http://schemas.microsoft.com/office/powerpoint/2010/main" val="3235468650"/>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9C714-7429-4BBF-A683-70C8941E4D51}"/>
              </a:ext>
            </a:extLst>
          </p:cNvPr>
          <p:cNvSpPr>
            <a:spLocks noGrp="1"/>
          </p:cNvSpPr>
          <p:nvPr>
            <p:ph type="title"/>
          </p:nvPr>
        </p:nvSpPr>
        <p:spPr>
          <a:xfrm>
            <a:off x="894408" y="1732280"/>
            <a:ext cx="10769600" cy="826861"/>
          </a:xfrm>
        </p:spPr>
        <p:txBody>
          <a:bodyPr>
            <a:normAutofit/>
          </a:bodyPr>
          <a:lstStyle/>
          <a:p>
            <a:pPr algn="ctr"/>
            <a:r>
              <a:rPr lang="ru-RU" sz="1800" b="1" dirty="0">
                <a:solidFill>
                  <a:srgbClr val="C00000"/>
                </a:solidFill>
              </a:rPr>
              <a:t>ДОКУМЕНТЫ ПО ФИЗИЧЕСКОЙ ЗАЩИТЕ, </a:t>
            </a:r>
            <a:br>
              <a:rPr lang="ru-RU" sz="1800" b="1" dirty="0">
                <a:solidFill>
                  <a:srgbClr val="C00000"/>
                </a:solidFill>
              </a:rPr>
            </a:br>
            <a:r>
              <a:rPr lang="ru-RU" sz="1800" b="1" dirty="0" smtClean="0">
                <a:solidFill>
                  <a:srgbClr val="C00000"/>
                </a:solidFill>
              </a:rPr>
              <a:t>подлежащих </a:t>
            </a:r>
            <a:r>
              <a:rPr lang="ru-RU" sz="1800" b="1" dirty="0">
                <a:solidFill>
                  <a:srgbClr val="C00000"/>
                </a:solidFill>
              </a:rPr>
              <a:t>разработке (наличию) в </a:t>
            </a:r>
            <a:r>
              <a:rPr lang="ru-RU" sz="1800" b="1" dirty="0" smtClean="0">
                <a:solidFill>
                  <a:srgbClr val="C00000"/>
                </a:solidFill>
              </a:rPr>
              <a:t>организации</a:t>
            </a:r>
            <a:endParaRPr lang="ru-RU" sz="1800" b="1" dirty="0">
              <a:solidFill>
                <a:srgbClr val="C00000"/>
              </a:solidFill>
            </a:endParaRPr>
          </a:p>
        </p:txBody>
      </p:sp>
      <p:graphicFrame>
        <p:nvGraphicFramePr>
          <p:cNvPr id="4" name="Таблица 3">
            <a:extLst>
              <a:ext uri="{FF2B5EF4-FFF2-40B4-BE49-F238E27FC236}">
                <a16:creationId xmlns:a16="http://schemas.microsoft.com/office/drawing/2014/main" id="{8F78381E-CF0A-4149-9DCE-C84FEB96D272}"/>
              </a:ext>
            </a:extLst>
          </p:cNvPr>
          <p:cNvGraphicFramePr>
            <a:graphicFrameLocks noGrp="1"/>
          </p:cNvGraphicFramePr>
          <p:nvPr>
            <p:extLst>
              <p:ext uri="{D42A27DB-BD31-4B8C-83A1-F6EECF244321}">
                <p14:modId xmlns:p14="http://schemas.microsoft.com/office/powerpoint/2010/main" val="3176958174"/>
              </p:ext>
            </p:extLst>
          </p:nvPr>
        </p:nvGraphicFramePr>
        <p:xfrm>
          <a:off x="911424" y="2564904"/>
          <a:ext cx="11218080" cy="4024008"/>
        </p:xfrm>
        <a:graphic>
          <a:graphicData uri="http://schemas.openxmlformats.org/drawingml/2006/table">
            <a:tbl>
              <a:tblPr>
                <a:tableStyleId>{5C22544A-7EE6-4342-B048-85BDC9FD1C3A}</a:tableStyleId>
              </a:tblPr>
              <a:tblGrid>
                <a:gridCol w="424478">
                  <a:extLst>
                    <a:ext uri="{9D8B030D-6E8A-4147-A177-3AD203B41FA5}">
                      <a16:colId xmlns:a16="http://schemas.microsoft.com/office/drawing/2014/main" val="3815516512"/>
                    </a:ext>
                  </a:extLst>
                </a:gridCol>
                <a:gridCol w="9107221">
                  <a:extLst>
                    <a:ext uri="{9D8B030D-6E8A-4147-A177-3AD203B41FA5}">
                      <a16:colId xmlns:a16="http://schemas.microsoft.com/office/drawing/2014/main" val="3405784631"/>
                    </a:ext>
                  </a:extLst>
                </a:gridCol>
                <a:gridCol w="439925">
                  <a:extLst>
                    <a:ext uri="{9D8B030D-6E8A-4147-A177-3AD203B41FA5}">
                      <a16:colId xmlns:a16="http://schemas.microsoft.com/office/drawing/2014/main" val="124686490"/>
                    </a:ext>
                  </a:extLst>
                </a:gridCol>
                <a:gridCol w="366604">
                  <a:extLst>
                    <a:ext uri="{9D8B030D-6E8A-4147-A177-3AD203B41FA5}">
                      <a16:colId xmlns:a16="http://schemas.microsoft.com/office/drawing/2014/main" val="3983258547"/>
                    </a:ext>
                  </a:extLst>
                </a:gridCol>
                <a:gridCol w="439925">
                  <a:extLst>
                    <a:ext uri="{9D8B030D-6E8A-4147-A177-3AD203B41FA5}">
                      <a16:colId xmlns:a16="http://schemas.microsoft.com/office/drawing/2014/main" val="136982412"/>
                    </a:ext>
                  </a:extLst>
                </a:gridCol>
                <a:gridCol w="439927">
                  <a:extLst>
                    <a:ext uri="{9D8B030D-6E8A-4147-A177-3AD203B41FA5}">
                      <a16:colId xmlns:a16="http://schemas.microsoft.com/office/drawing/2014/main" val="2104754814"/>
                    </a:ext>
                  </a:extLst>
                </a:gridCol>
              </a:tblGrid>
              <a:tr h="353298">
                <a:tc rowSpan="2">
                  <a:txBody>
                    <a:bodyPr/>
                    <a:lstStyle/>
                    <a:p>
                      <a:pPr marL="165100"/>
                      <a:r>
                        <a:rPr lang="ru-RU" sz="1200" b="1" u="none" strike="noStrike" spc="0" dirty="0">
                          <a:effectLst/>
                        </a:rPr>
                        <a:t>№</a:t>
                      </a:r>
                      <a:endParaRPr lang="ru-RU" sz="1200" b="1" dirty="0">
                        <a:effectLst/>
                      </a:endParaRPr>
                    </a:p>
                    <a:p>
                      <a:pPr marL="101600"/>
                      <a:r>
                        <a:rPr lang="ru-RU" sz="1200" b="1" u="none" strike="noStrike" spc="0" dirty="0">
                          <a:effectLst/>
                        </a:rPr>
                        <a:t>п/п</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rowSpan="2">
                  <a:txBody>
                    <a:bodyPr/>
                    <a:lstStyle/>
                    <a:p>
                      <a:pPr algn="ctr"/>
                      <a:r>
                        <a:rPr lang="ru-RU" sz="1200" b="1" u="none" strike="noStrike" spc="0" dirty="0">
                          <a:effectLst/>
                        </a:rPr>
                        <a:t>Наименование документа</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gridSpan="4">
                  <a:txBody>
                    <a:bodyPr/>
                    <a:lstStyle/>
                    <a:p>
                      <a:pPr algn="ctr"/>
                      <a:r>
                        <a:rPr lang="ru-RU" sz="1200" b="1" u="none" strike="noStrike" spc="0" dirty="0">
                          <a:effectLst/>
                        </a:rPr>
                        <a:t>Уровень физической защиты</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b"/>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03287524"/>
                  </a:ext>
                </a:extLst>
              </a:tr>
              <a:tr h="176649">
                <a:tc vMerge="1">
                  <a:txBody>
                    <a:bodyPr/>
                    <a:lstStyle/>
                    <a:p>
                      <a:endParaRPr lang="ru-RU"/>
                    </a:p>
                  </a:txBody>
                  <a:tcPr/>
                </a:tc>
                <a:tc vMerge="1">
                  <a:txBody>
                    <a:bodyPr/>
                    <a:lstStyle/>
                    <a:p>
                      <a:endParaRPr lang="ru-RU"/>
                    </a:p>
                  </a:txBody>
                  <a:tcPr/>
                </a:tc>
                <a:tc>
                  <a:txBody>
                    <a:bodyPr/>
                    <a:lstStyle/>
                    <a:p>
                      <a:pPr marL="165100"/>
                      <a:r>
                        <a:rPr lang="ru-RU" sz="1600" b="1" u="none" strike="noStrike" spc="0" dirty="0">
                          <a:effectLst/>
                          <a:latin typeface="+mn-lt"/>
                        </a:rPr>
                        <a:t>А</a:t>
                      </a:r>
                      <a:endParaRPr lang="ru-RU" sz="1600" b="1" dirty="0">
                        <a:solidFill>
                          <a:srgbClr val="000000"/>
                        </a:solidFill>
                        <a:effectLst/>
                        <a:latin typeface="+mn-lt"/>
                        <a:ea typeface="Microsoft Sans Serif" panose="020B0604020202020204" pitchFamily="34" charset="0"/>
                      </a:endParaRPr>
                    </a:p>
                  </a:txBody>
                  <a:tcPr marL="5276" marR="5276" marT="0" marB="0" anchor="b"/>
                </a:tc>
                <a:tc>
                  <a:txBody>
                    <a:bodyPr/>
                    <a:lstStyle/>
                    <a:p>
                      <a:pPr marL="127000"/>
                      <a:r>
                        <a:rPr lang="ru-RU" sz="1600" b="1" u="none" strike="noStrike" spc="0">
                          <a:effectLst/>
                          <a:latin typeface="+mn-lt"/>
                        </a:rPr>
                        <a:t>Б</a:t>
                      </a:r>
                      <a:endParaRPr lang="ru-RU" sz="1600" b="1">
                        <a:solidFill>
                          <a:srgbClr val="000000"/>
                        </a:solidFill>
                        <a:effectLst/>
                        <a:latin typeface="+mn-lt"/>
                        <a:ea typeface="Microsoft Sans Serif" panose="020B0604020202020204" pitchFamily="34" charset="0"/>
                      </a:endParaRPr>
                    </a:p>
                  </a:txBody>
                  <a:tcPr marL="5276" marR="5276" marT="0" marB="0" anchor="b"/>
                </a:tc>
                <a:tc>
                  <a:txBody>
                    <a:bodyPr/>
                    <a:lstStyle/>
                    <a:p>
                      <a:pPr marL="177800"/>
                      <a:r>
                        <a:rPr lang="ru-RU" sz="1600" b="1" u="none" strike="noStrike" spc="0">
                          <a:effectLst/>
                          <a:latin typeface="+mn-lt"/>
                        </a:rPr>
                        <a:t>В</a:t>
                      </a:r>
                      <a:endParaRPr lang="ru-RU" sz="1600" b="1">
                        <a:solidFill>
                          <a:srgbClr val="000000"/>
                        </a:solidFill>
                        <a:effectLst/>
                        <a:latin typeface="+mn-lt"/>
                        <a:ea typeface="Microsoft Sans Serif" panose="020B0604020202020204" pitchFamily="34" charset="0"/>
                      </a:endParaRPr>
                    </a:p>
                  </a:txBody>
                  <a:tcPr marL="5276" marR="5276" marT="0" marB="0" anchor="b"/>
                </a:tc>
                <a:tc>
                  <a:txBody>
                    <a:bodyPr/>
                    <a:lstStyle/>
                    <a:p>
                      <a:pPr marL="114300"/>
                      <a:r>
                        <a:rPr lang="ru-RU" sz="1600" b="1" u="none" strike="noStrike" spc="0" dirty="0">
                          <a:effectLst/>
                          <a:latin typeface="+mn-lt"/>
                        </a:rPr>
                        <a:t>Г</a:t>
                      </a:r>
                      <a:endParaRPr lang="ru-RU" sz="1600" b="1" dirty="0">
                        <a:solidFill>
                          <a:srgbClr val="000000"/>
                        </a:solidFill>
                        <a:effectLst/>
                        <a:latin typeface="+mn-lt"/>
                        <a:ea typeface="Microsoft Sans Serif" panose="020B0604020202020204" pitchFamily="34" charset="0"/>
                      </a:endParaRPr>
                    </a:p>
                  </a:txBody>
                  <a:tcPr marL="5276" marR="5276" marT="0" marB="0" anchor="b"/>
                </a:tc>
                <a:extLst>
                  <a:ext uri="{0D108BD9-81ED-4DB2-BD59-A6C34878D82A}">
                    <a16:rowId xmlns:a16="http://schemas.microsoft.com/office/drawing/2014/main" val="711782782"/>
                  </a:ext>
                </a:extLst>
              </a:tr>
              <a:tr h="556915">
                <a:tc>
                  <a:txBody>
                    <a:bodyPr/>
                    <a:lstStyle/>
                    <a:p>
                      <a:pPr marL="165100"/>
                      <a:r>
                        <a:rPr lang="ru-RU" sz="1600" u="none" strike="noStrike" spc="0" dirty="0">
                          <a:effectLst/>
                        </a:rPr>
                        <a:t>1</a:t>
                      </a:r>
                      <a:endParaRPr lang="ru-RU" sz="1600"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indent="241300" algn="just"/>
                      <a:r>
                        <a:rPr lang="ru-RU" sz="1600" b="1" u="none" strike="noStrike" spc="0" dirty="0" smtClean="0">
                          <a:effectLst/>
                        </a:rPr>
                        <a:t>Перечень лиц, </a:t>
                      </a:r>
                      <a:r>
                        <a:rPr lang="ru-RU" sz="1600" b="0" u="none" strike="noStrike" spc="0" dirty="0" smtClean="0">
                          <a:effectLst/>
                        </a:rPr>
                        <a:t>имеющих разрешение на проведение работ с РВ, ЯМ, учитываемыми в СГУК РВ и РАО, РИ, в ПХ.</a:t>
                      </a:r>
                      <a:endParaRPr lang="ru-RU" sz="1600" b="0"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94139939"/>
                  </a:ext>
                </a:extLst>
              </a:tr>
              <a:tr h="293507">
                <a:tc>
                  <a:txBody>
                    <a:bodyPr/>
                    <a:lstStyle/>
                    <a:p>
                      <a:pPr marL="165100"/>
                      <a:r>
                        <a:rPr lang="ru-RU" sz="1600" u="none" strike="noStrike" spc="0">
                          <a:effectLst/>
                        </a:rPr>
                        <a:t>2</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indent="241300" algn="just"/>
                      <a:r>
                        <a:rPr lang="ru-RU" sz="1600" b="1" u="none" strike="noStrike" spc="0" dirty="0" smtClean="0">
                          <a:effectLst/>
                        </a:rPr>
                        <a:t>Инструкции по самоохране радиационных объектов.</a:t>
                      </a:r>
                      <a:endParaRPr lang="ru-RU" sz="16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333607336"/>
                  </a:ext>
                </a:extLst>
              </a:tr>
              <a:tr h="471064">
                <a:tc>
                  <a:txBody>
                    <a:bodyPr/>
                    <a:lstStyle/>
                    <a:p>
                      <a:pPr marL="165100"/>
                      <a:r>
                        <a:rPr lang="ru-RU" sz="1600" u="none" strike="noStrike" spc="0">
                          <a:effectLst/>
                        </a:rPr>
                        <a:t>3</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Документ, определяющий </a:t>
                      </a:r>
                      <a:r>
                        <a:rPr lang="ru-RU" sz="1600" b="1" u="none" strike="noStrike" kern="1200" spc="0" dirty="0">
                          <a:solidFill>
                            <a:srgbClr val="C00000"/>
                          </a:solidFill>
                          <a:effectLst/>
                          <a:latin typeface="+mn-lt"/>
                          <a:ea typeface="+mn-ea"/>
                          <a:cs typeface="+mn-cs"/>
                        </a:rPr>
                        <a:t>лиц, ответственных </a:t>
                      </a:r>
                      <a:r>
                        <a:rPr lang="ru-RU" sz="1600" b="1" u="none" strike="noStrike" kern="1200" spc="0" dirty="0">
                          <a:solidFill>
                            <a:schemeClr val="dk1"/>
                          </a:solidFill>
                          <a:effectLst/>
                          <a:latin typeface="+mn-lt"/>
                          <a:ea typeface="+mn-ea"/>
                          <a:cs typeface="+mn-cs"/>
                        </a:rPr>
                        <a:t>за физическую защиту </a:t>
                      </a:r>
                      <a:r>
                        <a:rPr lang="ru-RU" sz="1600" b="1" u="none" strike="noStrike" kern="1200" spc="0" dirty="0">
                          <a:solidFill>
                            <a:srgbClr val="C00000"/>
                          </a:solidFill>
                          <a:effectLst/>
                          <a:latin typeface="+mn-lt"/>
                          <a:ea typeface="+mn-ea"/>
                          <a:cs typeface="+mn-cs"/>
                        </a:rPr>
                        <a:t>в организации и на радиационных объектах.</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943167424"/>
                  </a:ext>
                </a:extLst>
              </a:tr>
              <a:tr h="299958">
                <a:tc>
                  <a:txBody>
                    <a:bodyPr/>
                    <a:lstStyle/>
                    <a:p>
                      <a:pPr marL="165100"/>
                      <a:r>
                        <a:rPr lang="ru-RU" sz="1600" u="none" strike="noStrike" spc="0">
                          <a:effectLst/>
                        </a:rPr>
                        <a:t>4</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Документ, определяющий </a:t>
                      </a:r>
                      <a:r>
                        <a:rPr lang="ru-RU" sz="1600" b="1" u="none" strike="noStrike" kern="1200" spc="0" dirty="0">
                          <a:solidFill>
                            <a:srgbClr val="C00000"/>
                          </a:solidFill>
                          <a:effectLst/>
                          <a:latin typeface="+mn-lt"/>
                          <a:ea typeface="+mn-ea"/>
                          <a:cs typeface="+mn-cs"/>
                        </a:rPr>
                        <a:t>перечень и границы радиационных объектов</a:t>
                      </a:r>
                      <a:r>
                        <a:rPr lang="ru-RU" sz="1600" b="0" u="none" strike="noStrike" kern="1200" spc="0" dirty="0">
                          <a:solidFill>
                            <a:schemeClr val="dk1"/>
                          </a:solidFill>
                          <a:effectLst/>
                          <a:latin typeface="+mn-lt"/>
                          <a:ea typeface="+mn-ea"/>
                          <a:cs typeface="+mn-cs"/>
                        </a:rPr>
                        <a:t>, находящихся в организации.</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4851317"/>
                  </a:ext>
                </a:extLst>
              </a:tr>
              <a:tr h="220474">
                <a:tc>
                  <a:txBody>
                    <a:bodyPr/>
                    <a:lstStyle/>
                    <a:p>
                      <a:pPr marL="165100"/>
                      <a:r>
                        <a:rPr lang="ru-RU" sz="1600" u="none" strike="noStrike" spc="0">
                          <a:effectLst/>
                        </a:rPr>
                        <a:t>5</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Журнал учета местонахождения мобильных РИ.</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447012040"/>
                  </a:ext>
                </a:extLst>
              </a:tr>
              <a:tr h="506308">
                <a:tc>
                  <a:txBody>
                    <a:bodyPr/>
                    <a:lstStyle/>
                    <a:p>
                      <a:pPr marL="165100"/>
                      <a:r>
                        <a:rPr lang="ru-RU" sz="1600" u="none" strike="noStrike" spc="0">
                          <a:effectLst/>
                        </a:rPr>
                        <a:t>6</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a:txBody>
                    <a:bodyPr/>
                    <a:lstStyle/>
                    <a:p>
                      <a:pPr marL="0" indent="241300" algn="just" defTabSz="914400" rtl="0" eaLnBrk="1" latinLnBrk="0" hangingPunct="1">
                        <a:lnSpc>
                          <a:spcPct val="100000"/>
                        </a:lnSpc>
                        <a:spcAft>
                          <a:spcPts val="0"/>
                        </a:spcAft>
                      </a:pPr>
                      <a:r>
                        <a:rPr lang="ru-RU" sz="1600" b="0" u="none" strike="noStrike" kern="1200" spc="0" dirty="0">
                          <a:solidFill>
                            <a:schemeClr val="dk1"/>
                          </a:solidFill>
                          <a:effectLst/>
                          <a:latin typeface="+mn-lt"/>
                          <a:ea typeface="+mn-ea"/>
                          <a:cs typeface="+mn-cs"/>
                        </a:rPr>
                        <a:t>Документы (</a:t>
                      </a:r>
                      <a:r>
                        <a:rPr lang="ru-RU" sz="1600" b="1" u="none" strike="noStrike" kern="1200" spc="0" dirty="0">
                          <a:solidFill>
                            <a:schemeClr val="dk1"/>
                          </a:solidFill>
                          <a:effectLst/>
                          <a:latin typeface="+mn-lt"/>
                          <a:ea typeface="+mn-ea"/>
                          <a:cs typeface="+mn-cs"/>
                        </a:rPr>
                        <a:t>должностные инструкции, регламенты)</a:t>
                      </a:r>
                      <a:r>
                        <a:rPr lang="ru-RU" sz="1600" b="0" u="none" strike="noStrike" kern="1200" spc="0" dirty="0">
                          <a:solidFill>
                            <a:schemeClr val="dk1"/>
                          </a:solidFill>
                          <a:effectLst/>
                          <a:latin typeface="+mn-lt"/>
                          <a:ea typeface="+mn-ea"/>
                          <a:cs typeface="+mn-cs"/>
                        </a:rPr>
                        <a:t>, определяющие </a:t>
                      </a:r>
                      <a:r>
                        <a:rPr lang="ru-RU" sz="1600" b="1" u="none" strike="noStrike" kern="1200" spc="0" dirty="0">
                          <a:solidFill>
                            <a:schemeClr val="dk1"/>
                          </a:solidFill>
                          <a:effectLst/>
                          <a:latin typeface="+mn-lt"/>
                          <a:ea typeface="+mn-ea"/>
                          <a:cs typeface="+mn-cs"/>
                        </a:rPr>
                        <a:t>должностные обязанности персонала физической защиты.</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367647098"/>
                  </a:ext>
                </a:extLst>
              </a:tr>
              <a:tr h="252169">
                <a:tc>
                  <a:txBody>
                    <a:bodyPr/>
                    <a:lstStyle/>
                    <a:p>
                      <a:pPr marL="152400"/>
                      <a:r>
                        <a:rPr lang="ru-RU" sz="16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7</a:t>
                      </a:r>
                      <a:endParaRPr lang="ru-RU" sz="16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Журнал учета выдачи и приема ключей от зданий, помещений</a:t>
                      </a:r>
                      <a:r>
                        <a:rPr lang="ru-RU" sz="1600" b="0" u="none" strike="noStrike" kern="1200" spc="0" dirty="0">
                          <a:solidFill>
                            <a:schemeClr val="dk1"/>
                          </a:solidFill>
                          <a:effectLst/>
                          <a:latin typeface="+mn-lt"/>
                          <a:ea typeface="+mn-ea"/>
                          <a:cs typeface="+mn-cs"/>
                        </a:rPr>
                        <a:t> с РВ, ЯМ, учитываемыми в СГУК РВ и РАО, РИ, ПХ.</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677696309"/>
                  </a:ext>
                </a:extLst>
              </a:tr>
              <a:tr h="350798">
                <a:tc>
                  <a:txBody>
                    <a:bodyPr/>
                    <a:lstStyle/>
                    <a:p>
                      <a:pPr marL="152400"/>
                      <a:r>
                        <a:rPr lang="ru-RU" sz="16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8</a:t>
                      </a:r>
                      <a:endParaRPr lang="ru-RU" sz="16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ctr"/>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Документ, устанавливающий </a:t>
                      </a:r>
                      <a:r>
                        <a:rPr lang="ru-RU" sz="1600" b="1" u="none" strike="noStrike" kern="1200" spc="0" dirty="0">
                          <a:solidFill>
                            <a:srgbClr val="C00000"/>
                          </a:solidFill>
                          <a:effectLst/>
                          <a:latin typeface="+mn-lt"/>
                          <a:ea typeface="+mn-ea"/>
                          <a:cs typeface="+mn-cs"/>
                        </a:rPr>
                        <a:t>категорию каждого ЗРИ.</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3470766096"/>
                  </a:ext>
                </a:extLst>
              </a:tr>
            </a:tbl>
          </a:graphicData>
        </a:graphic>
      </p:graphicFrame>
      <p:sp>
        <p:nvSpPr>
          <p:cNvPr id="5" name="Прямоугольник 4"/>
          <p:cNvSpPr/>
          <p:nvPr/>
        </p:nvSpPr>
        <p:spPr>
          <a:xfrm>
            <a:off x="894408" y="156857"/>
            <a:ext cx="9810104" cy="1569660"/>
          </a:xfrm>
          <a:prstGeom prst="rect">
            <a:avLst/>
          </a:prstGeom>
        </p:spPr>
        <p:txBody>
          <a:bodyPr wrap="square">
            <a:spAutoFit/>
          </a:bodyPr>
          <a:lstStyle/>
          <a:p>
            <a:pPr marL="285750" indent="-285750" algn="just">
              <a:buFont typeface="Wingdings" panose="05000000000000000000" pitchFamily="2" charset="2"/>
              <a:buChar char="ü"/>
            </a:pPr>
            <a:r>
              <a:rPr lang="ru-RU" sz="1600" dirty="0"/>
              <a:t>Документы по физической защите </a:t>
            </a:r>
            <a:r>
              <a:rPr lang="ru-RU" sz="1600" b="1" dirty="0">
                <a:solidFill>
                  <a:srgbClr val="C00000"/>
                </a:solidFill>
              </a:rPr>
              <a:t>должны быть утверждены руководителем организации </a:t>
            </a:r>
            <a:r>
              <a:rPr lang="ru-RU" sz="1600" dirty="0"/>
              <a:t>или уполномоченным им лицом</a:t>
            </a:r>
            <a:r>
              <a:rPr lang="ru-RU" sz="1600" dirty="0" smtClean="0"/>
              <a:t>.</a:t>
            </a:r>
          </a:p>
          <a:p>
            <a:pPr marL="285750" indent="-285750" algn="just">
              <a:buFont typeface="Wingdings" panose="05000000000000000000" pitchFamily="2" charset="2"/>
              <a:buChar char="ü"/>
            </a:pPr>
            <a:r>
              <a:rPr lang="ru-RU" sz="1600" dirty="0" smtClean="0"/>
              <a:t>Физическая </a:t>
            </a:r>
            <a:r>
              <a:rPr lang="ru-RU" sz="1600" dirty="0"/>
              <a:t>защита РВ, ЯМ, учитываемых в СГУК РВ и РАО, РИ, ПХ в организации должна осуществляться в соответствии с указанными документами.</a:t>
            </a:r>
          </a:p>
          <a:p>
            <a:pPr marL="285750" indent="-285750" algn="just">
              <a:buFont typeface="Wingdings" panose="05000000000000000000" pitchFamily="2" charset="2"/>
              <a:buChar char="ü"/>
            </a:pPr>
            <a:r>
              <a:rPr lang="ru-RU" sz="1600" dirty="0"/>
              <a:t>Данные, содержащиеся в документах по физической защите, должны соответствовать фактическому состоянию объекта использования атомной энергии и системы физической защиты организации.</a:t>
            </a:r>
          </a:p>
        </p:txBody>
      </p:sp>
      <p:pic>
        <p:nvPicPr>
          <p:cNvPr id="6" name="Picture 2" descr="C:\Users\D.Konkova\Desktop\КАРТИНКИ\госуслуги.jpg">
            <a:extLst>
              <a:ext uri="{FF2B5EF4-FFF2-40B4-BE49-F238E27FC236}">
                <a16:creationId xmlns:a16="http://schemas.microsoft.com/office/drawing/2014/main" id="{F9EE5773-23DD-4C26-8CCB-6C4F60EB6B8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04114" y="376193"/>
            <a:ext cx="1320027" cy="125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48525"/>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F78381E-CF0A-4149-9DCE-C84FEB96D272}"/>
              </a:ext>
            </a:extLst>
          </p:cNvPr>
          <p:cNvGraphicFramePr>
            <a:graphicFrameLocks noGrp="1"/>
          </p:cNvGraphicFramePr>
          <p:nvPr>
            <p:extLst>
              <p:ext uri="{D42A27DB-BD31-4B8C-83A1-F6EECF244321}">
                <p14:modId xmlns:p14="http://schemas.microsoft.com/office/powerpoint/2010/main" val="931669796"/>
              </p:ext>
            </p:extLst>
          </p:nvPr>
        </p:nvGraphicFramePr>
        <p:xfrm>
          <a:off x="839416" y="116632"/>
          <a:ext cx="11218080" cy="5169128"/>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val="3815516512"/>
                    </a:ext>
                  </a:extLst>
                </a:gridCol>
                <a:gridCol w="9027643">
                  <a:extLst>
                    <a:ext uri="{9D8B030D-6E8A-4147-A177-3AD203B41FA5}">
                      <a16:colId xmlns:a16="http://schemas.microsoft.com/office/drawing/2014/main" val="3405784631"/>
                    </a:ext>
                  </a:extLst>
                </a:gridCol>
                <a:gridCol w="439925">
                  <a:extLst>
                    <a:ext uri="{9D8B030D-6E8A-4147-A177-3AD203B41FA5}">
                      <a16:colId xmlns:a16="http://schemas.microsoft.com/office/drawing/2014/main" val="124686490"/>
                    </a:ext>
                  </a:extLst>
                </a:gridCol>
                <a:gridCol w="366604">
                  <a:extLst>
                    <a:ext uri="{9D8B030D-6E8A-4147-A177-3AD203B41FA5}">
                      <a16:colId xmlns:a16="http://schemas.microsoft.com/office/drawing/2014/main" val="3983258547"/>
                    </a:ext>
                  </a:extLst>
                </a:gridCol>
                <a:gridCol w="439925">
                  <a:extLst>
                    <a:ext uri="{9D8B030D-6E8A-4147-A177-3AD203B41FA5}">
                      <a16:colId xmlns:a16="http://schemas.microsoft.com/office/drawing/2014/main" val="136982412"/>
                    </a:ext>
                  </a:extLst>
                </a:gridCol>
                <a:gridCol w="439927">
                  <a:extLst>
                    <a:ext uri="{9D8B030D-6E8A-4147-A177-3AD203B41FA5}">
                      <a16:colId xmlns:a16="http://schemas.microsoft.com/office/drawing/2014/main" val="2104754814"/>
                    </a:ext>
                  </a:extLst>
                </a:gridCol>
              </a:tblGrid>
              <a:tr h="353298">
                <a:tc rowSpan="2">
                  <a:txBody>
                    <a:bodyPr/>
                    <a:lstStyle/>
                    <a:p>
                      <a:pPr marL="165100"/>
                      <a:r>
                        <a:rPr lang="ru-RU" sz="1200" b="1" u="none" strike="noStrike" spc="0" dirty="0">
                          <a:effectLst/>
                        </a:rPr>
                        <a:t>№</a:t>
                      </a:r>
                      <a:endParaRPr lang="ru-RU" sz="1200" b="1" dirty="0">
                        <a:effectLst/>
                      </a:endParaRPr>
                    </a:p>
                    <a:p>
                      <a:pPr marL="101600"/>
                      <a:r>
                        <a:rPr lang="ru-RU" sz="1200" b="1" u="none" strike="noStrike" spc="0" dirty="0">
                          <a:effectLst/>
                        </a:rPr>
                        <a:t>п/п</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rowSpan="2">
                  <a:txBody>
                    <a:bodyPr/>
                    <a:lstStyle/>
                    <a:p>
                      <a:pPr algn="ctr"/>
                      <a:r>
                        <a:rPr lang="ru-RU" sz="1200" b="1" u="none" strike="noStrike" spc="0" dirty="0">
                          <a:effectLst/>
                        </a:rPr>
                        <a:t>Наименование документа</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tc>
                <a:tc gridSpan="4">
                  <a:txBody>
                    <a:bodyPr/>
                    <a:lstStyle/>
                    <a:p>
                      <a:pPr algn="ctr"/>
                      <a:r>
                        <a:rPr lang="ru-RU" sz="1200" b="1" u="none" strike="noStrike" spc="0" dirty="0">
                          <a:effectLst/>
                        </a:rPr>
                        <a:t>Уровень физической защиты</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b"/>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03287524"/>
                  </a:ext>
                </a:extLst>
              </a:tr>
              <a:tr h="176649">
                <a:tc vMerge="1">
                  <a:txBody>
                    <a:bodyPr/>
                    <a:lstStyle/>
                    <a:p>
                      <a:endParaRPr lang="ru-RU"/>
                    </a:p>
                  </a:txBody>
                  <a:tcPr/>
                </a:tc>
                <a:tc vMerge="1">
                  <a:txBody>
                    <a:bodyPr/>
                    <a:lstStyle/>
                    <a:p>
                      <a:endParaRPr lang="ru-RU"/>
                    </a:p>
                  </a:txBody>
                  <a:tcPr/>
                </a:tc>
                <a:tc>
                  <a:txBody>
                    <a:bodyPr/>
                    <a:lstStyle/>
                    <a:p>
                      <a:pPr marL="165100"/>
                      <a:r>
                        <a:rPr lang="ru-RU" sz="1600" b="1" u="none" strike="noStrike" spc="0" dirty="0">
                          <a:effectLst/>
                          <a:latin typeface="+mn-lt"/>
                        </a:rPr>
                        <a:t>А</a:t>
                      </a:r>
                      <a:endParaRPr lang="ru-RU" sz="1600" b="1" dirty="0">
                        <a:solidFill>
                          <a:srgbClr val="000000"/>
                        </a:solidFill>
                        <a:effectLst/>
                        <a:latin typeface="+mn-lt"/>
                        <a:ea typeface="Microsoft Sans Serif" panose="020B0604020202020204" pitchFamily="34" charset="0"/>
                      </a:endParaRPr>
                    </a:p>
                  </a:txBody>
                  <a:tcPr marL="5276" marR="5276" marT="0" marB="0" anchor="b"/>
                </a:tc>
                <a:tc>
                  <a:txBody>
                    <a:bodyPr/>
                    <a:lstStyle/>
                    <a:p>
                      <a:pPr marL="127000"/>
                      <a:r>
                        <a:rPr lang="ru-RU" sz="1600" b="1" u="none" strike="noStrike" spc="0">
                          <a:effectLst/>
                          <a:latin typeface="+mn-lt"/>
                        </a:rPr>
                        <a:t>Б</a:t>
                      </a:r>
                      <a:endParaRPr lang="ru-RU" sz="1600" b="1">
                        <a:solidFill>
                          <a:srgbClr val="000000"/>
                        </a:solidFill>
                        <a:effectLst/>
                        <a:latin typeface="+mn-lt"/>
                        <a:ea typeface="Microsoft Sans Serif" panose="020B0604020202020204" pitchFamily="34" charset="0"/>
                      </a:endParaRPr>
                    </a:p>
                  </a:txBody>
                  <a:tcPr marL="5276" marR="5276" marT="0" marB="0" anchor="b"/>
                </a:tc>
                <a:tc>
                  <a:txBody>
                    <a:bodyPr/>
                    <a:lstStyle/>
                    <a:p>
                      <a:pPr marL="177800"/>
                      <a:r>
                        <a:rPr lang="ru-RU" sz="1600" b="1" u="none" strike="noStrike" spc="0">
                          <a:effectLst/>
                          <a:latin typeface="+mn-lt"/>
                        </a:rPr>
                        <a:t>В</a:t>
                      </a:r>
                      <a:endParaRPr lang="ru-RU" sz="1600" b="1">
                        <a:solidFill>
                          <a:srgbClr val="000000"/>
                        </a:solidFill>
                        <a:effectLst/>
                        <a:latin typeface="+mn-lt"/>
                        <a:ea typeface="Microsoft Sans Serif" panose="020B0604020202020204" pitchFamily="34" charset="0"/>
                      </a:endParaRPr>
                    </a:p>
                  </a:txBody>
                  <a:tcPr marL="5276" marR="5276" marT="0" marB="0" anchor="b"/>
                </a:tc>
                <a:tc>
                  <a:txBody>
                    <a:bodyPr/>
                    <a:lstStyle/>
                    <a:p>
                      <a:pPr marL="114300"/>
                      <a:r>
                        <a:rPr lang="ru-RU" sz="1600" b="1" u="none" strike="noStrike" spc="0" dirty="0">
                          <a:effectLst/>
                          <a:latin typeface="+mn-lt"/>
                        </a:rPr>
                        <a:t>Г</a:t>
                      </a:r>
                      <a:endParaRPr lang="ru-RU" sz="1600" b="1" dirty="0">
                        <a:solidFill>
                          <a:srgbClr val="000000"/>
                        </a:solidFill>
                        <a:effectLst/>
                        <a:latin typeface="+mn-lt"/>
                        <a:ea typeface="Microsoft Sans Serif" panose="020B0604020202020204" pitchFamily="34" charset="0"/>
                      </a:endParaRPr>
                    </a:p>
                  </a:txBody>
                  <a:tcPr marL="5276" marR="5276" marT="0" marB="0" anchor="b"/>
                </a:tc>
                <a:extLst>
                  <a:ext uri="{0D108BD9-81ED-4DB2-BD59-A6C34878D82A}">
                    <a16:rowId xmlns:a16="http://schemas.microsoft.com/office/drawing/2014/main" val="711782782"/>
                  </a:ext>
                </a:extLst>
              </a:tr>
              <a:tr h="398512">
                <a:tc>
                  <a:txBody>
                    <a:bodyPr/>
                    <a:lstStyle/>
                    <a:p>
                      <a:pPr marL="152400"/>
                      <a:r>
                        <a:rPr lang="ru-RU" sz="16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9</a:t>
                      </a:r>
                      <a:endParaRPr lang="ru-RU" sz="16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Документ, устанавливающий </a:t>
                      </a:r>
                      <a:r>
                        <a:rPr lang="ru-RU" sz="1600" b="1" u="none" strike="noStrike" kern="1200" spc="0" dirty="0">
                          <a:solidFill>
                            <a:srgbClr val="C00000"/>
                          </a:solidFill>
                          <a:effectLst/>
                          <a:latin typeface="+mn-lt"/>
                          <a:ea typeface="+mn-ea"/>
                          <a:cs typeface="+mn-cs"/>
                        </a:rPr>
                        <a:t>уровни физической защиты радиационных объектов.</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a:solidFill>
                            <a:srgbClr val="000000"/>
                          </a:solidFill>
                          <a:effectLst/>
                          <a:latin typeface="+mn-lt"/>
                          <a:ea typeface="Microsoft Sans Serif" panose="020B0604020202020204" pitchFamily="34" charset="0"/>
                          <a:cs typeface="Times New Roman" panose="02020603050405020304" pitchFamily="18" charset="0"/>
                        </a:rPr>
                        <a:t>+</a:t>
                      </a:r>
                      <a:endParaRPr lang="ru-RU" sz="1600" b="1">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302204306"/>
                  </a:ext>
                </a:extLst>
              </a:tr>
              <a:tr h="288032">
                <a:tc>
                  <a:txBody>
                    <a:bodyPr/>
                    <a:lstStyle/>
                    <a:p>
                      <a:pPr marL="152400" algn="l" defTabSz="914400" rtl="0" eaLnBrk="1" latinLnBrk="0" hangingPunct="1"/>
                      <a:r>
                        <a:rPr lang="ru-RU" sz="1600" b="0" i="0" u="none" strike="noStrike" kern="1200"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10</a:t>
                      </a:r>
                    </a:p>
                  </a:txBody>
                  <a:tcPr marL="6350" marR="6350" marT="0" marB="0"/>
                </a:tc>
                <a:tc>
                  <a:txBody>
                    <a:bodyPr/>
                    <a:lstStyle/>
                    <a:p>
                      <a:pPr marL="0" indent="241300" algn="just" defTabSz="914400" rtl="0" eaLnBrk="1" latinLnBrk="0" hangingPunct="1">
                        <a:lnSpc>
                          <a:spcPct val="100000"/>
                        </a:lnSpc>
                        <a:spcAft>
                          <a:spcPts val="0"/>
                        </a:spcAft>
                      </a:pPr>
                      <a:r>
                        <a:rPr lang="ru-RU" sz="1800" b="1" u="none" strike="noStrike" kern="1200" spc="0" dirty="0">
                          <a:solidFill>
                            <a:srgbClr val="C00000"/>
                          </a:solidFill>
                          <a:effectLst/>
                          <a:latin typeface="+mn-lt"/>
                          <a:ea typeface="+mn-ea"/>
                          <a:cs typeface="+mn-cs"/>
                        </a:rPr>
                        <a:t>План физической защиты.</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3346292313"/>
                  </a:ext>
                </a:extLst>
              </a:tr>
              <a:tr h="398512">
                <a:tc>
                  <a:txBody>
                    <a:bodyPr/>
                    <a:lstStyle/>
                    <a:p>
                      <a:pPr marL="152400" algn="l" defTabSz="914400" rtl="0" eaLnBrk="1" latinLnBrk="0" hangingPunct="1"/>
                      <a:r>
                        <a:rPr lang="ru-RU" sz="1600" b="0" i="0" u="none" strike="noStrike" kern="1200"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11</a:t>
                      </a: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План взаимодействия </a:t>
                      </a:r>
                      <a:r>
                        <a:rPr lang="ru-RU" sz="1600" b="0" u="none" strike="noStrike" kern="1200" spc="0" dirty="0">
                          <a:solidFill>
                            <a:schemeClr val="dk1"/>
                          </a:solidFill>
                          <a:effectLst/>
                          <a:latin typeface="+mn-lt"/>
                          <a:ea typeface="+mn-ea"/>
                          <a:cs typeface="+mn-cs"/>
                        </a:rPr>
                        <a:t>руководства организации </a:t>
                      </a:r>
                      <a:r>
                        <a:rPr lang="ru-RU" sz="1600" b="1" u="none" strike="noStrike" kern="1200" spc="0" dirty="0">
                          <a:solidFill>
                            <a:schemeClr val="dk1"/>
                          </a:solidFill>
                          <a:effectLst/>
                          <a:latin typeface="+mn-lt"/>
                          <a:ea typeface="+mn-ea"/>
                          <a:cs typeface="+mn-cs"/>
                        </a:rPr>
                        <a:t>с силами охраны </a:t>
                      </a:r>
                      <a:r>
                        <a:rPr lang="ru-RU" sz="1600" b="0" u="none" strike="noStrike" kern="1200" spc="0" dirty="0">
                          <a:solidFill>
                            <a:schemeClr val="dk1"/>
                          </a:solidFill>
                          <a:effectLst/>
                          <a:latin typeface="+mn-lt"/>
                          <a:ea typeface="+mn-ea"/>
                          <a:cs typeface="+mn-cs"/>
                        </a:rPr>
                        <a:t>в штатных и чрезвычайных ситуациях.</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4121546861"/>
                  </a:ext>
                </a:extLst>
              </a:tr>
              <a:tr h="398512">
                <a:tc>
                  <a:txBody>
                    <a:bodyPr/>
                    <a:lstStyle/>
                    <a:p>
                      <a:pPr marL="152400" indent="0" algn="l" defTabSz="914400" rtl="0" eaLnBrk="1" latinLnBrk="0" hangingPunct="1">
                        <a:lnSpc>
                          <a:spcPct val="157000"/>
                        </a:lnSpc>
                        <a:spcAft>
                          <a:spcPts val="0"/>
                        </a:spcAft>
                      </a:pPr>
                      <a:r>
                        <a:rPr lang="ru-RU" sz="1600" b="0" i="0" u="none" strike="noStrike" kern="1200" spc="0" dirty="0" smtClean="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12</a:t>
                      </a:r>
                      <a:endParaRPr lang="ru-RU" sz="1600" b="0" i="0" u="none" strike="noStrike" kern="1200"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endParaRP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a:solidFill>
                            <a:schemeClr val="dk1"/>
                          </a:solidFill>
                          <a:effectLst/>
                          <a:latin typeface="+mn-lt"/>
                          <a:ea typeface="+mn-ea"/>
                          <a:cs typeface="+mn-cs"/>
                        </a:rPr>
                        <a:t>Положение о разрешительной системе доступа работников (персонала), командированных лиц, посетителей и транспортных средств на радиационные объекты.</a:t>
                      </a: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0" indent="254000" algn="ctr" defTabSz="914400" rtl="0" eaLnBrk="1" latinLnBrk="0" hangingPunct="1">
                        <a:lnSpc>
                          <a:spcPct val="157000"/>
                        </a:lnSpc>
                        <a:spcAft>
                          <a:spcPts val="0"/>
                        </a:spcAft>
                      </a:pPr>
                      <a:r>
                        <a:rPr lang="ru-RU" sz="1600" b="1" i="0" u="none" strike="noStrike" kern="1200" spc="0" dirty="0">
                          <a:solidFill>
                            <a:srgbClr val="000000"/>
                          </a:solidFill>
                          <a:effectLst/>
                          <a:latin typeface="+mn-lt"/>
                          <a:ea typeface="Courier New" panose="02070309020205020404" pitchFamily="49" charset="0"/>
                          <a:cs typeface="Courier New" panose="02070309020205020404" pitchFamily="49" charset="0"/>
                        </a:rPr>
                        <a:t>+</a:t>
                      </a: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0" indent="254000" algn="ctr" defTabSz="914400" rtl="0" eaLnBrk="1" latinLnBrk="0" hangingPunct="1">
                        <a:lnSpc>
                          <a:spcPct val="157000"/>
                        </a:lnSpc>
                        <a:spcAft>
                          <a:spcPts val="0"/>
                        </a:spcAft>
                      </a:pPr>
                      <a:r>
                        <a:rPr lang="ru-RU" sz="1600" b="1" i="0" u="none" strike="noStrike" kern="1200" spc="0" dirty="0">
                          <a:solidFill>
                            <a:srgbClr val="000000"/>
                          </a:solidFill>
                          <a:effectLst/>
                          <a:latin typeface="+mn-lt"/>
                          <a:ea typeface="Courier New" panose="02070309020205020404" pitchFamily="49" charset="0"/>
                          <a:cs typeface="Courier New" panose="02070309020205020404" pitchFamily="49" charset="0"/>
                        </a:rPr>
                        <a:t>+</a:t>
                      </a: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0" indent="254000" algn="ctr" defTabSz="914400" rtl="0" eaLnBrk="1" latinLnBrk="0" hangingPunct="1">
                        <a:lnSpc>
                          <a:spcPct val="157000"/>
                        </a:lnSpc>
                        <a:spcAft>
                          <a:spcPts val="0"/>
                        </a:spcAft>
                      </a:pPr>
                      <a:r>
                        <a:rPr lang="ru-RU" sz="1600" b="1" i="0" u="none" strike="noStrike" kern="1200" spc="0" dirty="0">
                          <a:solidFill>
                            <a:srgbClr val="000000"/>
                          </a:solidFill>
                          <a:effectLst/>
                          <a:latin typeface="+mn-lt"/>
                          <a:ea typeface="Courier New" panose="02070309020205020404" pitchFamily="49" charset="0"/>
                          <a:cs typeface="Courier New" panose="02070309020205020404" pitchFamily="49" charset="0"/>
                        </a:rPr>
                        <a:t>+</a:t>
                      </a: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kern="1200" spc="0" dirty="0">
                          <a:solidFill>
                            <a:srgbClr val="000000"/>
                          </a:solidFill>
                          <a:effectLst/>
                          <a:latin typeface="+mn-lt"/>
                          <a:ea typeface="Courier New" panose="02070309020205020404" pitchFamily="49" charset="0"/>
                          <a:cs typeface="Courier New" panose="02070309020205020404" pitchFamily="49" charset="0"/>
                        </a:rPr>
                        <a:t> </a:t>
                      </a: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188857264"/>
                  </a:ext>
                </a:extLst>
              </a:tr>
              <a:tr h="398512">
                <a:tc>
                  <a:txBody>
                    <a:bodyPr/>
                    <a:lstStyle/>
                    <a:p>
                      <a:pPr marL="165100"/>
                      <a:r>
                        <a:rPr lang="ru-RU" sz="1600" u="none" strike="noStrike" spc="0" dirty="0" smtClean="0">
                          <a:effectLst/>
                          <a:latin typeface="+mn-lt"/>
                        </a:rPr>
                        <a:t>13</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indent="241300" algn="just"/>
                      <a:r>
                        <a:rPr lang="ru-RU" sz="1600" b="1" u="none" strike="noStrike" spc="0" dirty="0" smtClean="0">
                          <a:effectLst/>
                          <a:latin typeface="+mn-lt"/>
                        </a:rPr>
                        <a:t>Инструкция о пропускном режиме.</a:t>
                      </a:r>
                      <a:endParaRPr lang="ru-RU" sz="1600" b="0" dirty="0">
                        <a:solidFill>
                          <a:srgbClr val="000000"/>
                        </a:solidFill>
                        <a:effectLst/>
                        <a:latin typeface="+mn-lt"/>
                        <a:ea typeface="Microsoft Sans Serif" panose="020B0604020202020204" pitchFamily="34" charset="0"/>
                      </a:endParaRPr>
                    </a:p>
                  </a:txBody>
                  <a:tcPr marL="5276" marR="5276"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94139939"/>
                  </a:ext>
                </a:extLst>
              </a:tr>
              <a:tr h="360040">
                <a:tc>
                  <a:txBody>
                    <a:bodyPr/>
                    <a:lstStyle/>
                    <a:p>
                      <a:pPr marL="165100"/>
                      <a:r>
                        <a:rPr lang="ru-RU" sz="1600" u="none" strike="noStrike" spc="0" dirty="0" smtClean="0">
                          <a:effectLst/>
                          <a:latin typeface="+mn-lt"/>
                        </a:rPr>
                        <a:t>14</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indent="241300" algn="just"/>
                      <a:r>
                        <a:rPr lang="ru-RU" sz="1600" b="1" u="none" strike="noStrike" spc="0" dirty="0" smtClean="0">
                          <a:effectLst/>
                          <a:latin typeface="+mn-lt"/>
                        </a:rPr>
                        <a:t>Порядок применения правила двух лиц.</a:t>
                      </a:r>
                      <a:endParaRPr lang="ru-RU" sz="1600" b="1" dirty="0">
                        <a:solidFill>
                          <a:srgbClr val="000000"/>
                        </a:solidFill>
                        <a:effectLst/>
                        <a:latin typeface="+mn-lt"/>
                        <a:ea typeface="Microsoft Sans Serif" panose="020B0604020202020204" pitchFamily="34" charset="0"/>
                      </a:endParaRPr>
                    </a:p>
                  </a:txBody>
                  <a:tcPr marL="5276" marR="5276"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333607336"/>
                  </a:ext>
                </a:extLst>
              </a:tr>
              <a:tr h="360040">
                <a:tc>
                  <a:txBody>
                    <a:bodyPr/>
                    <a:lstStyle/>
                    <a:p>
                      <a:pPr marL="165100"/>
                      <a:r>
                        <a:rPr lang="ru-RU" sz="1600" u="none" strike="noStrike" spc="0" dirty="0" smtClean="0">
                          <a:effectLst/>
                          <a:latin typeface="+mn-lt"/>
                        </a:rPr>
                        <a:t>15</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Журнал учета несанкционированных действий нарушителей</a:t>
                      </a:r>
                      <a:r>
                        <a:rPr lang="ru-RU" sz="1600" b="1" u="none" strike="noStrike" kern="1200" spc="0" dirty="0" smtClean="0">
                          <a:solidFill>
                            <a:srgbClr val="C00000"/>
                          </a:solidFill>
                          <a:effectLst/>
                          <a:latin typeface="+mn-lt"/>
                          <a:ea typeface="+mn-ea"/>
                          <a:cs typeface="+mn-cs"/>
                        </a:rPr>
                        <a:t>.</a:t>
                      </a:r>
                      <a:endParaRPr lang="ru-RU" sz="1600" b="1" u="none" strike="noStrike" kern="1200" spc="0" dirty="0">
                        <a:solidFill>
                          <a:srgbClr val="C00000"/>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143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943167424"/>
                  </a:ext>
                </a:extLst>
              </a:tr>
              <a:tr h="360040">
                <a:tc>
                  <a:txBody>
                    <a:bodyPr/>
                    <a:lstStyle/>
                    <a:p>
                      <a:pPr marL="165100"/>
                      <a:r>
                        <a:rPr lang="ru-RU" sz="1600" u="none" strike="noStrike" spc="0" dirty="0" smtClean="0">
                          <a:effectLst/>
                          <a:latin typeface="+mn-lt"/>
                        </a:rPr>
                        <a:t>16</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Акт приемки КИТСФЗ.</a:t>
                      </a:r>
                      <a:endParaRPr lang="ru-RU" sz="1600" b="0" u="none" strike="noStrike" kern="1200" spc="0" dirty="0">
                        <a:solidFill>
                          <a:schemeClr val="dk1"/>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a:effectLst/>
                          <a:latin typeface="+mn-lt"/>
                        </a:rPr>
                        <a:t>+</a:t>
                      </a:r>
                      <a:endParaRPr lang="ru-RU" sz="1600" b="1">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4851317"/>
                  </a:ext>
                </a:extLst>
              </a:tr>
              <a:tr h="348114">
                <a:tc>
                  <a:txBody>
                    <a:bodyPr/>
                    <a:lstStyle/>
                    <a:p>
                      <a:pPr marL="165100"/>
                      <a:r>
                        <a:rPr lang="ru-RU" sz="1600" u="none" strike="noStrike" spc="0" dirty="0" smtClean="0">
                          <a:effectLst/>
                          <a:latin typeface="+mn-lt"/>
                        </a:rPr>
                        <a:t>17</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План проверок технического состояния и работоспособности ИТСФЗ.</a:t>
                      </a:r>
                      <a:endParaRPr lang="ru-RU" sz="1600" b="1" u="none" strike="noStrike" kern="1200" spc="0" dirty="0">
                        <a:solidFill>
                          <a:schemeClr val="dk1"/>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u="none" strike="noStrike" spc="0" dirty="0" smtClean="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447012040"/>
                  </a:ext>
                </a:extLst>
              </a:tr>
              <a:tr h="360040">
                <a:tc>
                  <a:txBody>
                    <a:bodyPr/>
                    <a:lstStyle/>
                    <a:p>
                      <a:pPr marL="165100"/>
                      <a:r>
                        <a:rPr lang="ru-RU" sz="1600" u="none" strike="noStrike" spc="0" dirty="0" smtClean="0">
                          <a:effectLst/>
                          <a:latin typeface="+mn-lt"/>
                        </a:rPr>
                        <a:t>18</a:t>
                      </a:r>
                      <a:endParaRPr lang="ru-RU" sz="1600" dirty="0">
                        <a:solidFill>
                          <a:srgbClr val="000000"/>
                        </a:solidFill>
                        <a:effectLst/>
                        <a:latin typeface="+mn-lt"/>
                        <a:ea typeface="Microsoft Sans Serif" panose="020B0604020202020204" pitchFamily="34" charset="0"/>
                      </a:endParaRPr>
                    </a:p>
                  </a:txBody>
                  <a:tcPr marL="5276" marR="5276"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План-график технического обслуживания ИТСФЗ.</a:t>
                      </a:r>
                      <a:endParaRPr lang="ru-RU" sz="1600" b="1" u="none" strike="noStrike" kern="1200" spc="0" dirty="0">
                        <a:solidFill>
                          <a:schemeClr val="dk1"/>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651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u="none" strike="noStrike" spc="0" dirty="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u="none" strike="noStrike" spc="0" dirty="0" smtClean="0">
                          <a:effectLst/>
                          <a:latin typeface="+mn-lt"/>
                        </a:rPr>
                        <a:t>-</a:t>
                      </a:r>
                      <a:endParaRPr lang="ru-RU" sz="1600" b="1" dirty="0">
                        <a:solidFill>
                          <a:srgbClr val="000000"/>
                        </a:solidFill>
                        <a:effectLst/>
                        <a:latin typeface="+mn-lt"/>
                        <a:ea typeface="Microsoft Sans Serif" panose="020B0604020202020204" pitchFamily="34" charset="0"/>
                      </a:endParaRPr>
                    </a:p>
                  </a:txBody>
                  <a:tcPr marL="5276" marR="5276"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2367647098"/>
                  </a:ext>
                </a:extLst>
              </a:tr>
              <a:tr h="360040">
                <a:tc>
                  <a:txBody>
                    <a:bodyPr/>
                    <a:lstStyle/>
                    <a:p>
                      <a:pPr marL="152400"/>
                      <a:r>
                        <a:rPr lang="ru-RU" sz="1600" b="0"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19</a:t>
                      </a:r>
                      <a:endParaRPr lang="ru-RU" sz="1600" dirty="0">
                        <a:solidFill>
                          <a:srgbClr val="000000"/>
                        </a:solidFill>
                        <a:effectLst/>
                        <a:latin typeface="+mn-lt"/>
                        <a:ea typeface="Microsoft Sans Serif" panose="020B0604020202020204" pitchFamily="34" charset="0"/>
                      </a:endParaRP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Документ, определяющий перечень и границы ЗОД</a:t>
                      </a:r>
                      <a:r>
                        <a:rPr lang="ru-RU" sz="1600" b="0" u="none" strike="noStrike" kern="1200" spc="0" dirty="0" smtClean="0">
                          <a:solidFill>
                            <a:schemeClr val="dk1"/>
                          </a:solidFill>
                          <a:effectLst/>
                          <a:latin typeface="+mn-lt"/>
                          <a:ea typeface="+mn-ea"/>
                          <a:cs typeface="+mn-cs"/>
                        </a:rPr>
                        <a:t>.</a:t>
                      </a:r>
                      <a:endParaRPr lang="ru-RU" sz="1600" b="0" u="none" strike="noStrike" kern="1200" spc="0" dirty="0">
                        <a:solidFill>
                          <a:schemeClr val="dk1"/>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1677696309"/>
                  </a:ext>
                </a:extLst>
              </a:tr>
              <a:tr h="350798">
                <a:tc>
                  <a:txBody>
                    <a:bodyPr/>
                    <a:lstStyle/>
                    <a:p>
                      <a:pPr marL="152400"/>
                      <a:r>
                        <a:rPr lang="ru-RU" sz="1600" b="0" i="0" u="none" strike="noStrike" spc="0" dirty="0" smtClean="0">
                          <a:solidFill>
                            <a:srgbClr val="000000"/>
                          </a:solidFill>
                          <a:effectLst/>
                          <a:latin typeface="+mn-lt"/>
                          <a:ea typeface="Microsoft Sans Serif" panose="020B0604020202020204" pitchFamily="34" charset="0"/>
                          <a:cs typeface="Times New Roman" panose="02020603050405020304" pitchFamily="18" charset="0"/>
                        </a:rPr>
                        <a:t>20</a:t>
                      </a:r>
                      <a:endParaRPr lang="ru-RU" sz="1600" dirty="0">
                        <a:solidFill>
                          <a:srgbClr val="000000"/>
                        </a:solidFill>
                        <a:effectLst/>
                        <a:latin typeface="+mn-lt"/>
                        <a:ea typeface="Microsoft Sans Serif" panose="020B0604020202020204" pitchFamily="34" charset="0"/>
                      </a:endParaRPr>
                    </a:p>
                  </a:txBody>
                  <a:tcPr marL="6350" marR="6350" marT="0" marB="0"/>
                </a:tc>
                <a:tc>
                  <a:txBody>
                    <a:bodyPr/>
                    <a:lstStyle/>
                    <a:p>
                      <a:pPr marL="0" indent="241300" algn="just" defTabSz="914400" rtl="0" eaLnBrk="1" latinLnBrk="0" hangingPunct="1">
                        <a:lnSpc>
                          <a:spcPct val="100000"/>
                        </a:lnSpc>
                        <a:spcAft>
                          <a:spcPts val="0"/>
                        </a:spcAft>
                      </a:pPr>
                      <a:r>
                        <a:rPr lang="ru-RU" sz="1600" b="1" u="none" strike="noStrike" kern="1200" spc="0" dirty="0" smtClean="0">
                          <a:solidFill>
                            <a:schemeClr val="dk1"/>
                          </a:solidFill>
                          <a:effectLst/>
                          <a:latin typeface="+mn-lt"/>
                          <a:ea typeface="+mn-ea"/>
                          <a:cs typeface="+mn-cs"/>
                        </a:rPr>
                        <a:t>Положение о службе безопасности.</a:t>
                      </a:r>
                      <a:endParaRPr lang="ru-RU" sz="1600" b="1" u="none" strike="noStrike" kern="1200" spc="0" dirty="0">
                        <a:solidFill>
                          <a:srgbClr val="C00000"/>
                        </a:solidFill>
                        <a:effectLst/>
                        <a:latin typeface="+mn-lt"/>
                        <a:ea typeface="+mn-ea"/>
                        <a:cs typeface="+mn-cs"/>
                      </a:endParaRPr>
                    </a:p>
                  </a:txBody>
                  <a:tcPr marL="6350" marR="6350" marT="0" marB="0">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778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marL="127000"/>
                      <a:r>
                        <a:rPr lang="ru-RU" sz="1600" b="1"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smtClean="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tc>
                  <a:txBody>
                    <a:bodyPr/>
                    <a:lstStyle/>
                    <a:p>
                      <a:pPr algn="ctr"/>
                      <a:r>
                        <a:rPr lang="ru-RU" sz="1600" b="1"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b="1" dirty="0">
                        <a:solidFill>
                          <a:srgbClr val="000000"/>
                        </a:solidFill>
                        <a:effectLst/>
                        <a:latin typeface="+mn-lt"/>
                        <a:ea typeface="Microsoft Sans Serif" panose="020B0604020202020204" pitchFamily="34" charset="0"/>
                      </a:endParaRPr>
                    </a:p>
                  </a:txBody>
                  <a:tcPr marL="6350" marR="6350" marT="0" marB="0" anchor="ctr">
                    <a:gradFill>
                      <a:gsLst>
                        <a:gs pos="3000">
                          <a:schemeClr val="accent1">
                            <a:lumMod val="5000"/>
                            <a:lumOff val="95000"/>
                          </a:schemeClr>
                        </a:gs>
                        <a:gs pos="72000">
                          <a:schemeClr val="accent1">
                            <a:lumMod val="45000"/>
                            <a:lumOff val="55000"/>
                          </a:schemeClr>
                        </a:gs>
                        <a:gs pos="71000">
                          <a:schemeClr val="accent1">
                            <a:lumMod val="40000"/>
                            <a:lumOff val="60000"/>
                          </a:schemeClr>
                        </a:gs>
                        <a:gs pos="100000">
                          <a:schemeClr val="accent1">
                            <a:lumMod val="30000"/>
                            <a:lumOff val="70000"/>
                          </a:schemeClr>
                        </a:gs>
                      </a:gsLst>
                      <a:lin ang="5400000" scaled="1"/>
                    </a:gradFill>
                  </a:tcPr>
                </a:tc>
                <a:extLst>
                  <a:ext uri="{0D108BD9-81ED-4DB2-BD59-A6C34878D82A}">
                    <a16:rowId xmlns:a16="http://schemas.microsoft.com/office/drawing/2014/main" val="3470766096"/>
                  </a:ext>
                </a:extLst>
              </a:tr>
            </a:tbl>
          </a:graphicData>
        </a:graphic>
      </p:graphicFrame>
      <p:sp>
        <p:nvSpPr>
          <p:cNvPr id="2" name="Прямоугольник 1"/>
          <p:cNvSpPr/>
          <p:nvPr/>
        </p:nvSpPr>
        <p:spPr>
          <a:xfrm>
            <a:off x="839416" y="5517232"/>
            <a:ext cx="11218080" cy="1277273"/>
          </a:xfrm>
          <a:prstGeom prst="rect">
            <a:avLst/>
          </a:prstGeom>
        </p:spPr>
        <p:txBody>
          <a:bodyPr wrap="square">
            <a:spAutoFit/>
          </a:bodyPr>
          <a:lstStyle/>
          <a:p>
            <a:pPr lvl="0" algn="ctr">
              <a:spcAft>
                <a:spcPts val="0"/>
              </a:spcAft>
              <a:buClr>
                <a:srgbClr val="000000"/>
              </a:buClr>
              <a:buSzPts val="1300"/>
              <a:tabLst>
                <a:tab pos="865505" algn="l"/>
              </a:tabLst>
            </a:pPr>
            <a:r>
              <a:rPr lang="ru-RU" dirty="0">
                <a:ea typeface="Times New Roman" panose="02020603050405020304" pitchFamily="18" charset="0"/>
                <a:cs typeface="Times New Roman" panose="02020603050405020304" pitchFamily="18" charset="0"/>
              </a:rPr>
              <a:t>При нахождении в организации радиационных объектов </a:t>
            </a:r>
            <a:r>
              <a:rPr lang="ru-RU" b="1" dirty="0">
                <a:ea typeface="Times New Roman" panose="02020603050405020304" pitchFamily="18" charset="0"/>
                <a:cs typeface="Times New Roman" panose="02020603050405020304" pitchFamily="18" charset="0"/>
              </a:rPr>
              <a:t>с различными уровнями физической защиты </a:t>
            </a:r>
            <a:r>
              <a:rPr lang="ru-RU" dirty="0">
                <a:ea typeface="Times New Roman" panose="02020603050405020304" pitchFamily="18" charset="0"/>
                <a:cs typeface="Times New Roman" panose="02020603050405020304" pitchFamily="18" charset="0"/>
              </a:rPr>
              <a:t>должны быть разработаны документы по физической защите, </a:t>
            </a:r>
            <a:r>
              <a:rPr lang="ru-RU" b="1" dirty="0">
                <a:ea typeface="Times New Roman" panose="02020603050405020304" pitchFamily="18" charset="0"/>
                <a:cs typeface="Times New Roman" panose="02020603050405020304" pitchFamily="18" charset="0"/>
              </a:rPr>
              <a:t>соответствующие более высокому уровню </a:t>
            </a:r>
            <a:r>
              <a:rPr lang="ru-RU" dirty="0" smtClean="0">
                <a:ea typeface="Times New Roman" panose="02020603050405020304" pitchFamily="18" charset="0"/>
                <a:cs typeface="Times New Roman" panose="02020603050405020304" pitchFamily="18" charset="0"/>
              </a:rPr>
              <a:t>ФЗ. </a:t>
            </a:r>
          </a:p>
          <a:p>
            <a:pPr lvl="0" algn="ctr">
              <a:spcBef>
                <a:spcPts val="600"/>
              </a:spcBef>
              <a:spcAft>
                <a:spcPts val="0"/>
              </a:spcAft>
              <a:buClr>
                <a:srgbClr val="000000"/>
              </a:buClr>
              <a:buSzPts val="1300"/>
              <a:tabLst>
                <a:tab pos="865505" algn="l"/>
              </a:tabLst>
            </a:pPr>
            <a:r>
              <a:rPr lang="ru-RU" dirty="0" smtClean="0">
                <a:ea typeface="Times New Roman" panose="02020603050405020304" pitchFamily="18" charset="0"/>
                <a:cs typeface="Times New Roman" panose="02020603050405020304" pitchFamily="18" charset="0"/>
              </a:rPr>
              <a:t>Требования </a:t>
            </a:r>
            <a:r>
              <a:rPr lang="ru-RU" dirty="0">
                <a:ea typeface="Times New Roman" panose="02020603050405020304" pitchFamily="18" charset="0"/>
                <a:cs typeface="Times New Roman" panose="02020603050405020304" pitchFamily="18" charset="0"/>
              </a:rPr>
              <a:t>к организационным мероприятиям, ИТСФЗ и персоналу физической защиты устанавливаются для каждого радиационного объекта.</a:t>
            </a:r>
          </a:p>
        </p:txBody>
      </p:sp>
    </p:spTree>
    <p:extLst>
      <p:ext uri="{BB962C8B-B14F-4D97-AF65-F5344CB8AC3E}">
        <p14:creationId xmlns:p14="http://schemas.microsoft.com/office/powerpoint/2010/main" val="1767601032"/>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Прямоугольник 4"/>
          <p:cNvSpPr>
            <a:spLocks noChangeArrowheads="1"/>
          </p:cNvSpPr>
          <p:nvPr/>
        </p:nvSpPr>
        <p:spPr bwMode="auto">
          <a:xfrm>
            <a:off x="911295" y="375654"/>
            <a:ext cx="11222447"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Clr>
                <a:schemeClr val="accent1"/>
              </a:buClr>
              <a:buFont typeface="Wingdings 3" panose="05040102010807070707" pitchFamily="18" charset="2"/>
              <a:buChar char=""/>
            </a:pP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расположение радиационных объектов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на территории организации;</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описание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и характеристики РВ</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ЯМ, учитываемых в СГУК РВ и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РАО, РИ, ПХ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для каждого радиационного объекта;</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размещение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РВ</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ЯМ, учитываемых в СГУК РВ и РАО,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РИ, ПХ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на радиационном объекте, порядок работы с ними при использовании по назначению;</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состав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КИТСФЗ и размещение его элементов и составных частей</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состав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персонала физической защиты</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обеспечения доступа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на радиационные объекты (в ЗОД);</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меры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по организации взаимодействия и оповещения руководства организации</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персонала физической защиты в штатных и чрезвычайных ситуациях (на ядерных объектах допускается делать ссылку на отдельно разработанные документы по указанным вопросам);</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действий персонала физической защиты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в соответствии с планом мероприятий по защите персонала в случае радиационной аварии;</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меры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по организации взаимодействия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руководства организации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с силами охраны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в штатных и чрезвычайных ситуациях;</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перечень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компенсирующих мер;</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меры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по поддержанию квалификации персонала</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физической защиты;</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проведения объектового контроля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за состоянием системы физической защиты;</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обеспечения физической защиты мобильных РИ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вне территории радиационного объекта и ЗОД;</a:t>
            </a:r>
          </a:p>
          <a:p>
            <a:pPr algn="just">
              <a:spcBef>
                <a:spcPts val="600"/>
              </a:spcBef>
              <a:buClr>
                <a:schemeClr val="accent1"/>
              </a:buClr>
              <a:buFont typeface="Wingdings 3" panose="05040102010807070707" pitchFamily="18" charset="2"/>
              <a:buChar char=""/>
            </a:pPr>
            <a:r>
              <a:rPr lang="ru-RU" altLang="ru-RU" sz="1600" b="1"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a:t>
            </a: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представления уведомления о несанкционированных действиях нарушителей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в отношении РВ, ЯМ, учитываемых в СГУК РВ и РАО, РИ, </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ПХ..</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TextBox 31">
            <a:extLst>
              <a:ext uri="{FF2B5EF4-FFF2-40B4-BE49-F238E27FC236}">
                <a16:creationId xmlns:a16="http://schemas.microsoft.com/office/drawing/2014/main" id="{70055C3C-44F4-494F-9B01-881F606D900F}"/>
              </a:ext>
            </a:extLst>
          </p:cNvPr>
          <p:cNvSpPr txBox="1"/>
          <p:nvPr/>
        </p:nvSpPr>
        <p:spPr>
          <a:xfrm>
            <a:off x="911295" y="6322"/>
            <a:ext cx="11126878" cy="369332"/>
          </a:xfrm>
          <a:prstGeom prst="rect">
            <a:avLst/>
          </a:prstGeom>
          <a:noFill/>
        </p:spPr>
        <p:txBody>
          <a:bodyPr wrap="square">
            <a:spAutoFit/>
          </a:bodyPr>
          <a:lstStyle/>
          <a:p>
            <a:pPr algn="ctr"/>
            <a:r>
              <a:rPr lang="ru-RU" altLang="ru-RU"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План </a:t>
            </a:r>
            <a:r>
              <a:rPr lang="ru-RU" altLang="ru-RU" b="1" dirty="0">
                <a:solidFill>
                  <a:srgbClr val="C00000"/>
                </a:solidFill>
                <a:latin typeface="Arial" panose="020B0604020202020204" pitchFamily="34" charset="0"/>
                <a:ea typeface="Times New Roman" panose="02020603050405020304" pitchFamily="18" charset="0"/>
                <a:cs typeface="Arial" panose="020B0604020202020204" pitchFamily="34" charset="0"/>
              </a:rPr>
              <a:t>физической защиты должен быть разработан совместно с силами охраны и содержать:</a:t>
            </a:r>
            <a:endParaRPr lang="ru-RU" altLang="ru-RU" sz="11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622687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1C75A-A1F3-4599-900F-9E652D6E54B8}"/>
              </a:ext>
            </a:extLst>
          </p:cNvPr>
          <p:cNvSpPr txBox="1"/>
          <p:nvPr/>
        </p:nvSpPr>
        <p:spPr>
          <a:xfrm>
            <a:off x="839416" y="118438"/>
            <a:ext cx="10729192" cy="369332"/>
          </a:xfrm>
          <a:prstGeom prst="rect">
            <a:avLst/>
          </a:prstGeom>
          <a:noFill/>
        </p:spPr>
        <p:txBody>
          <a:bodyPr wrap="square">
            <a:spAutoFit/>
          </a:bodyPr>
          <a:lstStyle/>
          <a:p>
            <a:pPr lvl="0" algn="just">
              <a:buClr>
                <a:srgbClr val="000000"/>
              </a:buClr>
              <a:buSzPts val="1400"/>
              <a:tabLst>
                <a:tab pos="67500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D018B8-2105-48EE-8B71-11113ADD1496}"/>
              </a:ext>
            </a:extLst>
          </p:cNvPr>
          <p:cNvSpPr txBox="1"/>
          <p:nvPr/>
        </p:nvSpPr>
        <p:spPr>
          <a:xfrm>
            <a:off x="919537" y="1773472"/>
            <a:ext cx="10875074" cy="1031051"/>
          </a:xfrm>
          <a:prstGeom prst="rect">
            <a:avLst/>
          </a:prstGeom>
          <a:noFill/>
        </p:spPr>
        <p:txBody>
          <a:bodyPr wrap="square">
            <a:spAutoFit/>
          </a:bodyPr>
          <a:lstStyle/>
          <a:p>
            <a:pPr indent="469900" algn="just">
              <a:spcBef>
                <a:spcPts val="600"/>
              </a:spcBef>
            </a:pPr>
            <a:r>
              <a:rPr lang="ru-RU" sz="1400" dirty="0">
                <a:ea typeface="Times New Roman" panose="02020603050405020304" pitchFamily="18" charset="0"/>
              </a:rPr>
              <a:t>Персонал физической защиты должен проходить обеспечивающие поддержание уровня </a:t>
            </a:r>
            <a:r>
              <a:rPr lang="ru-RU" sz="1400" dirty="0" smtClean="0">
                <a:ea typeface="Times New Roman" panose="02020603050405020304" pitchFamily="18" charset="0"/>
              </a:rPr>
              <a:t>квалификации подготовку</a:t>
            </a:r>
            <a:r>
              <a:rPr lang="ru-RU" sz="1400" dirty="0">
                <a:ea typeface="Times New Roman" panose="02020603050405020304" pitchFamily="18" charset="0"/>
              </a:rPr>
              <a:t>, переподготовку и проверку знаний федеральных норм и правил в области использования атомной </a:t>
            </a:r>
            <a:r>
              <a:rPr lang="ru-RU" sz="1400" dirty="0" smtClean="0">
                <a:ea typeface="Times New Roman" panose="02020603050405020304" pitchFamily="18" charset="0"/>
              </a:rPr>
              <a:t>энергии.</a:t>
            </a:r>
            <a:endParaRPr lang="ru-RU" sz="1400" dirty="0">
              <a:ea typeface="Times New Roman" panose="02020603050405020304" pitchFamily="18" charset="0"/>
            </a:endParaRPr>
          </a:p>
          <a:p>
            <a:pPr indent="469900" algn="just">
              <a:spcBef>
                <a:spcPts val="600"/>
              </a:spcBef>
            </a:pPr>
            <a:r>
              <a:rPr lang="ru-RU" sz="1400" dirty="0">
                <a:ea typeface="Times New Roman" panose="02020603050405020304" pitchFamily="18" charset="0"/>
              </a:rPr>
              <a:t>Сведения о поддержании уровня квалификации, подготовке, переподготовке и проверке знаний федеральных норм и правил в области использования атомной энергии должны </a:t>
            </a:r>
            <a:r>
              <a:rPr lang="ru-RU" sz="1400" dirty="0">
                <a:solidFill>
                  <a:srgbClr val="C00000"/>
                </a:solidFill>
                <a:ea typeface="Times New Roman" panose="02020603050405020304" pitchFamily="18" charset="0"/>
              </a:rPr>
              <a:t>документироваться и храниться в организации не менее пяти </a:t>
            </a:r>
            <a:r>
              <a:rPr lang="ru-RU" sz="1400" dirty="0" smtClean="0">
                <a:solidFill>
                  <a:srgbClr val="C00000"/>
                </a:solidFill>
                <a:ea typeface="Times New Roman" panose="02020603050405020304" pitchFamily="18" charset="0"/>
              </a:rPr>
              <a:t>лет</a:t>
            </a:r>
            <a:r>
              <a:rPr lang="ru-RU" sz="1400" dirty="0" smtClean="0">
                <a:effectLst/>
                <a:ea typeface="Times New Roman" panose="02020603050405020304" pitchFamily="18" charset="0"/>
              </a:rPr>
              <a:t>.</a:t>
            </a:r>
            <a:endParaRPr lang="ru-RU" sz="1400"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3A23A9B9-2A74-41BE-A070-3C5800FCB675}"/>
              </a:ext>
            </a:extLst>
          </p:cNvPr>
          <p:cNvSpPr txBox="1"/>
          <p:nvPr/>
        </p:nvSpPr>
        <p:spPr>
          <a:xfrm>
            <a:off x="1067886" y="2924944"/>
            <a:ext cx="10743658" cy="3031599"/>
          </a:xfrm>
          <a:prstGeom prst="rect">
            <a:avLst/>
          </a:prstGeom>
          <a:noFill/>
        </p:spPr>
        <p:txBody>
          <a:bodyPr wrap="square">
            <a:spAutoFit/>
          </a:bodyPr>
          <a:lstStyle/>
          <a:p>
            <a:pPr indent="342900" algn="just">
              <a:spcBef>
                <a:spcPts val="600"/>
              </a:spcBef>
              <a:buClr>
                <a:schemeClr val="accent1"/>
              </a:buClr>
              <a:buFont typeface="Wingdings 3" panose="05040102010807070707" pitchFamily="18" charset="2"/>
              <a:buChar char=""/>
            </a:pPr>
            <a:r>
              <a:rPr lang="ru-RU" sz="1600" dirty="0">
                <a:solidFill>
                  <a:srgbClr val="404040"/>
                </a:solidFill>
                <a:ea typeface="Times New Roman" panose="02020603050405020304" pitchFamily="18" charset="0"/>
                <a:cs typeface="Arial" panose="020B0604020202020204" pitchFamily="34" charset="0"/>
              </a:rPr>
              <a:t>Персонал физической защиты должен </a:t>
            </a:r>
            <a:r>
              <a:rPr lang="ru-RU" sz="1600" b="1" dirty="0">
                <a:solidFill>
                  <a:srgbClr val="404040"/>
                </a:solidFill>
                <a:ea typeface="Times New Roman" panose="02020603050405020304" pitchFamily="18" charset="0"/>
                <a:cs typeface="Arial" panose="020B0604020202020204" pitchFamily="34" charset="0"/>
              </a:rPr>
              <a:t>периодически проходить аттестацию </a:t>
            </a:r>
            <a:r>
              <a:rPr lang="ru-RU" sz="1600" dirty="0">
                <a:solidFill>
                  <a:srgbClr val="404040"/>
                </a:solidFill>
                <a:ea typeface="Times New Roman" panose="02020603050405020304" pitchFamily="18" charset="0"/>
                <a:cs typeface="Arial" panose="020B0604020202020204" pitchFamily="34" charset="0"/>
              </a:rPr>
              <a:t>на соответствие квалификационным требованиям. Порядок аттестации персонала физической защиты определяется руководителем организации или уполномоченным им лицом в общей системе </a:t>
            </a:r>
            <a:r>
              <a:rPr lang="ru-RU" sz="1600" dirty="0" smtClean="0">
                <a:solidFill>
                  <a:srgbClr val="404040"/>
                </a:solidFill>
                <a:ea typeface="Times New Roman" panose="02020603050405020304" pitchFamily="18" charset="0"/>
                <a:cs typeface="Arial" panose="020B0604020202020204" pitchFamily="34" charset="0"/>
              </a:rPr>
              <a:t>аттестации;</a:t>
            </a:r>
            <a:endParaRPr lang="ru-RU" sz="1600" dirty="0">
              <a:solidFill>
                <a:srgbClr val="404040"/>
              </a:solidFill>
              <a:ea typeface="Times New Roman" panose="02020603050405020304" pitchFamily="18" charset="0"/>
              <a:cs typeface="Arial" panose="020B0604020202020204" pitchFamily="34" charset="0"/>
            </a:endParaRPr>
          </a:p>
          <a:p>
            <a:pPr indent="342900" algn="just">
              <a:spcBef>
                <a:spcPts val="600"/>
              </a:spcBef>
              <a:buClr>
                <a:schemeClr val="accent1"/>
              </a:buClr>
              <a:buFont typeface="Wingdings 3" panose="05040102010807070707" pitchFamily="18" charset="2"/>
              <a:buChar char=""/>
            </a:pPr>
            <a:r>
              <a:rPr lang="ru-RU" sz="1600" b="1" dirty="0">
                <a:solidFill>
                  <a:srgbClr val="404040"/>
                </a:solidFill>
                <a:ea typeface="Times New Roman" panose="02020603050405020304" pitchFamily="18" charset="0"/>
                <a:cs typeface="Arial" panose="020B0604020202020204" pitchFamily="34" charset="0"/>
              </a:rPr>
              <a:t>Периодичность</a:t>
            </a:r>
            <a:r>
              <a:rPr lang="ru-RU" sz="1600" dirty="0">
                <a:solidFill>
                  <a:srgbClr val="404040"/>
                </a:solidFill>
                <a:ea typeface="Times New Roman" panose="02020603050405020304" pitchFamily="18" charset="0"/>
                <a:cs typeface="Arial" panose="020B0604020202020204" pitchFamily="34" charset="0"/>
              </a:rPr>
              <a:t> проведения аттестации </a:t>
            </a:r>
            <a:r>
              <a:rPr lang="ru-RU" sz="1600" b="1" dirty="0">
                <a:solidFill>
                  <a:srgbClr val="404040"/>
                </a:solidFill>
                <a:ea typeface="Times New Roman" panose="02020603050405020304" pitchFamily="18" charset="0"/>
                <a:cs typeface="Arial" panose="020B0604020202020204" pitchFamily="34" charset="0"/>
              </a:rPr>
              <a:t>не должна превышать трех лет</a:t>
            </a:r>
            <a:r>
              <a:rPr lang="ru-RU" sz="1600" dirty="0">
                <a:solidFill>
                  <a:srgbClr val="404040"/>
                </a:solidFill>
                <a:ea typeface="Times New Roman" panose="02020603050405020304" pitchFamily="18" charset="0"/>
                <a:cs typeface="Arial" panose="020B0604020202020204" pitchFamily="34" charset="0"/>
              </a:rPr>
              <a:t>. Результаты аттестации должны отражаться в соответствующих актах комиссий и утверждаться приказом руководителя организации или уполномоченного им </a:t>
            </a:r>
            <a:r>
              <a:rPr lang="ru-RU" sz="1600" dirty="0" smtClean="0">
                <a:solidFill>
                  <a:srgbClr val="404040"/>
                </a:solidFill>
                <a:ea typeface="Times New Roman" panose="02020603050405020304" pitchFamily="18" charset="0"/>
                <a:cs typeface="Arial" panose="020B0604020202020204" pitchFamily="34" charset="0"/>
              </a:rPr>
              <a:t>лица;</a:t>
            </a:r>
          </a:p>
          <a:p>
            <a:pPr indent="342900" algn="just">
              <a:spcBef>
                <a:spcPts val="600"/>
              </a:spcBef>
              <a:buClr>
                <a:schemeClr val="accent1"/>
              </a:buClr>
              <a:buFont typeface="Wingdings 3" panose="05040102010807070707" pitchFamily="18" charset="2"/>
              <a:buChar char=""/>
            </a:pPr>
            <a:r>
              <a:rPr lang="ru-RU" sz="1600" dirty="0">
                <a:solidFill>
                  <a:srgbClr val="404040"/>
                </a:solidFill>
                <a:ea typeface="Times New Roman" panose="02020603050405020304" pitchFamily="18" charset="0"/>
                <a:cs typeface="Arial" panose="020B0604020202020204" pitchFamily="34" charset="0"/>
              </a:rPr>
              <a:t>Профессиональный отбор персонала физической защиты должен проводиться с учетом образовательного и профессионального уровня, навыков и опыта работы, а также </a:t>
            </a:r>
            <a:r>
              <a:rPr lang="ru-RU" sz="1600" b="1" dirty="0">
                <a:solidFill>
                  <a:srgbClr val="404040"/>
                </a:solidFill>
                <a:ea typeface="Times New Roman" panose="02020603050405020304" pitchFamily="18" charset="0"/>
                <a:cs typeface="Arial" panose="020B0604020202020204" pitchFamily="34" charset="0"/>
              </a:rPr>
              <a:t>отсутствия медицинских противопоказаний </a:t>
            </a:r>
            <a:r>
              <a:rPr lang="ru-RU" sz="1600" dirty="0">
                <a:solidFill>
                  <a:srgbClr val="404040"/>
                </a:solidFill>
                <a:ea typeface="Times New Roman" panose="02020603050405020304" pitchFamily="18" charset="0"/>
                <a:cs typeface="Arial" panose="020B0604020202020204" pitchFamily="34" charset="0"/>
              </a:rPr>
              <a:t>к соответствующему виду </a:t>
            </a:r>
            <a:r>
              <a:rPr lang="ru-RU" sz="1600" dirty="0" smtClean="0">
                <a:solidFill>
                  <a:srgbClr val="404040"/>
                </a:solidFill>
                <a:ea typeface="Times New Roman" panose="02020603050405020304" pitchFamily="18" charset="0"/>
                <a:cs typeface="Arial" panose="020B0604020202020204" pitchFamily="34" charset="0"/>
              </a:rPr>
              <a:t>деятельности;</a:t>
            </a:r>
          </a:p>
          <a:p>
            <a:pPr indent="342900" algn="just">
              <a:spcBef>
                <a:spcPts val="600"/>
              </a:spcBef>
              <a:buClr>
                <a:schemeClr val="accent1"/>
              </a:buClr>
              <a:buFont typeface="Wingdings 3" panose="05040102010807070707" pitchFamily="18" charset="2"/>
              <a:buChar char=""/>
            </a:pPr>
            <a:r>
              <a:rPr lang="ru-RU" sz="1600" b="1" dirty="0">
                <a:solidFill>
                  <a:srgbClr val="404040"/>
                </a:solidFill>
                <a:ea typeface="Times New Roman" panose="02020603050405020304" pitchFamily="18" charset="0"/>
                <a:cs typeface="Arial" panose="020B0604020202020204" pitchFamily="34" charset="0"/>
              </a:rPr>
              <a:t>Не допускаются к работе в службе безопасности </a:t>
            </a:r>
            <a:r>
              <a:rPr lang="ru-RU" sz="1600" dirty="0">
                <a:solidFill>
                  <a:srgbClr val="404040"/>
                </a:solidFill>
                <a:ea typeface="Times New Roman" panose="02020603050405020304" pitchFamily="18" charset="0"/>
                <a:cs typeface="Arial" panose="020B0604020202020204" pitchFamily="34" charset="0"/>
              </a:rPr>
              <a:t>организации лица с предусмотренными перечнем медицинских противопоказаний ограничениями по допуску к работе на РИ, в ПХ, с РВ, ЯМ, а также лица, указанные в статье 52 Федерального закона от 21 ноября 1995 г. № 170-ФЗ «Об использовании атомной энергии</a:t>
            </a:r>
            <a:r>
              <a:rPr lang="ru-RU" sz="1600" dirty="0" smtClean="0">
                <a:solidFill>
                  <a:srgbClr val="404040"/>
                </a:solidFill>
                <a:ea typeface="Times New Roman" panose="02020603050405020304" pitchFamily="18" charset="0"/>
                <a:cs typeface="Arial" panose="020B0604020202020204" pitchFamily="34" charset="0"/>
              </a:rPr>
              <a:t>».</a:t>
            </a:r>
          </a:p>
        </p:txBody>
      </p:sp>
      <p:sp>
        <p:nvSpPr>
          <p:cNvPr id="8" name="TextBox 7">
            <a:extLst>
              <a:ext uri="{FF2B5EF4-FFF2-40B4-BE49-F238E27FC236}">
                <a16:creationId xmlns:a16="http://schemas.microsoft.com/office/drawing/2014/main" id="{FA20320E-BA33-4E43-856D-323E0B00E652}"/>
              </a:ext>
            </a:extLst>
          </p:cNvPr>
          <p:cNvSpPr txBox="1"/>
          <p:nvPr/>
        </p:nvSpPr>
        <p:spPr>
          <a:xfrm>
            <a:off x="1133748" y="6021288"/>
            <a:ext cx="1080120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Персонал физической защиты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лица, в том числе из состава сил охраны (в случае их привлечения), в должностные обязанности которых входит выполнение функций по осуществлению физической защиты РВ, ЯМ, учитываемых в СГУК РВ и РАО, РИ и ПХ в организации</a:t>
            </a:r>
            <a:r>
              <a:rPr lang="ru-RU" sz="1400" dirty="0" smtClean="0">
                <a:solidFill>
                  <a:srgbClr val="002060"/>
                </a:solidFill>
                <a:latin typeface="Arial" panose="020B0604020202020204" pitchFamily="34" charset="0"/>
                <a:ea typeface="Times New Roman" panose="02020603050405020304" pitchFamily="18" charset="0"/>
              </a:rPr>
              <a:t>.</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1271464" y="118438"/>
            <a:ext cx="10525768" cy="1569660"/>
          </a:xfrm>
          <a:prstGeom prst="rect">
            <a:avLst/>
          </a:prstGeom>
        </p:spPr>
        <p:txBody>
          <a:bodyPr wrap="square">
            <a:spAutoFit/>
          </a:bodyPr>
          <a:lstStyle/>
          <a:p>
            <a:pPr indent="355600" algn="just"/>
            <a:r>
              <a:rPr lang="ru-RU" sz="1600" dirty="0">
                <a:solidFill>
                  <a:srgbClr val="000000"/>
                </a:solidFill>
                <a:ea typeface="Microsoft Sans Serif" panose="020B0604020202020204" pitchFamily="34" charset="0"/>
              </a:rPr>
              <a:t>Руководящий персонал организации, </a:t>
            </a:r>
            <a:r>
              <a:rPr lang="ru-RU" sz="1600" b="1" dirty="0">
                <a:solidFill>
                  <a:srgbClr val="000000"/>
                </a:solidFill>
                <a:ea typeface="Microsoft Sans Serif" panose="020B0604020202020204" pitchFamily="34" charset="0"/>
              </a:rPr>
              <a:t>отвечающий за физическую защиту</a:t>
            </a:r>
            <a:r>
              <a:rPr lang="ru-RU" sz="1600" dirty="0">
                <a:solidFill>
                  <a:srgbClr val="000000"/>
                </a:solidFill>
                <a:ea typeface="Microsoft Sans Serif" panose="020B0604020202020204" pitchFamily="34" charset="0"/>
              </a:rPr>
              <a:t> (</a:t>
            </a:r>
            <a:r>
              <a:rPr lang="ru-RU" sz="1600" b="1" dirty="0">
                <a:solidFill>
                  <a:srgbClr val="000000"/>
                </a:solidFill>
                <a:ea typeface="Microsoft Sans Serif" panose="020B0604020202020204" pitchFamily="34" charset="0"/>
              </a:rPr>
              <a:t>и лица их замещающие</a:t>
            </a:r>
            <a:r>
              <a:rPr lang="ru-RU" sz="1600" dirty="0">
                <a:solidFill>
                  <a:srgbClr val="000000"/>
                </a:solidFill>
                <a:ea typeface="Microsoft Sans Serif" panose="020B0604020202020204" pitchFamily="34" charset="0"/>
              </a:rPr>
              <a:t>), должен иметь </a:t>
            </a:r>
            <a:r>
              <a:rPr lang="ru-RU" sz="1600" b="1" dirty="0">
                <a:solidFill>
                  <a:srgbClr val="000000"/>
                </a:solidFill>
                <a:ea typeface="Microsoft Sans Serif" panose="020B0604020202020204" pitchFamily="34" charset="0"/>
              </a:rPr>
              <a:t>разрешения на право ведения работ </a:t>
            </a:r>
            <a:r>
              <a:rPr lang="ru-RU" sz="1600" dirty="0">
                <a:solidFill>
                  <a:srgbClr val="000000"/>
                </a:solidFill>
                <a:ea typeface="Microsoft Sans Serif" panose="020B0604020202020204" pitchFamily="34" charset="0"/>
              </a:rPr>
              <a:t>в области использования атомной энергии при занимании должностей, предусмотренных Перечнем должностей работников объектов использования атомной энергии, которые должны получать разрешения Федеральной службы по экологическому, технологическому и атомному надзору на право ведения работ в области использования атомной энергии, утвержденным постановлением Правительства Российской Федерации от 3 марта 1997 г. № 240</a:t>
            </a:r>
            <a:endParaRPr lang="ru-RU" sz="1600" dirty="0"/>
          </a:p>
        </p:txBody>
      </p:sp>
    </p:spTree>
    <p:extLst>
      <p:ext uri="{BB962C8B-B14F-4D97-AF65-F5344CB8AC3E}">
        <p14:creationId xmlns:p14="http://schemas.microsoft.com/office/powerpoint/2010/main" val="411883847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1C75A-A1F3-4599-900F-9E652D6E54B8}"/>
              </a:ext>
            </a:extLst>
          </p:cNvPr>
          <p:cNvSpPr txBox="1"/>
          <p:nvPr/>
        </p:nvSpPr>
        <p:spPr>
          <a:xfrm>
            <a:off x="839416" y="118438"/>
            <a:ext cx="10729192" cy="369332"/>
          </a:xfrm>
          <a:prstGeom prst="rect">
            <a:avLst/>
          </a:prstGeom>
          <a:noFill/>
        </p:spPr>
        <p:txBody>
          <a:bodyPr wrap="square">
            <a:spAutoFit/>
          </a:bodyPr>
          <a:lstStyle/>
          <a:p>
            <a:pPr lvl="0" algn="just">
              <a:buClr>
                <a:srgbClr val="000000"/>
              </a:buClr>
              <a:buSzPts val="1400"/>
              <a:tabLst>
                <a:tab pos="67500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D018B8-2105-48EE-8B71-11113ADD1496}"/>
              </a:ext>
            </a:extLst>
          </p:cNvPr>
          <p:cNvSpPr txBox="1"/>
          <p:nvPr/>
        </p:nvSpPr>
        <p:spPr>
          <a:xfrm>
            <a:off x="1054690" y="164604"/>
            <a:ext cx="10875074" cy="646331"/>
          </a:xfrm>
          <a:prstGeom prst="rect">
            <a:avLst/>
          </a:prstGeom>
          <a:noFill/>
        </p:spPr>
        <p:txBody>
          <a:bodyPr wrap="square">
            <a:spAutoFit/>
          </a:bodyPr>
          <a:lstStyle/>
          <a:p>
            <a:pPr indent="469900" algn="just">
              <a:spcBef>
                <a:spcPts val="600"/>
              </a:spcBef>
            </a:pPr>
            <a:r>
              <a:rPr lang="ru-RU" dirty="0" smtClean="0">
                <a:ea typeface="Times New Roman" panose="02020603050405020304" pitchFamily="18" charset="0"/>
              </a:rPr>
              <a:t>К </a:t>
            </a:r>
            <a:r>
              <a:rPr lang="ru-RU" dirty="0">
                <a:ea typeface="Times New Roman" panose="02020603050405020304" pitchFamily="18" charset="0"/>
              </a:rPr>
              <a:t>эксплуатации ИТСФЗ должен допускаться персонал физической защиты, работники организаций, выполняющих работы и предоставляющих услуги для эксплуатирующих организаций</a:t>
            </a:r>
            <a:r>
              <a:rPr lang="ru-RU" dirty="0" smtClean="0">
                <a:ea typeface="Times New Roman" panose="02020603050405020304" pitchFamily="18" charset="0"/>
              </a:rPr>
              <a:t>:</a:t>
            </a:r>
            <a:endParaRPr lang="ru-RU"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3A23A9B9-2A74-41BE-A070-3C5800FCB675}"/>
              </a:ext>
            </a:extLst>
          </p:cNvPr>
          <p:cNvSpPr txBox="1"/>
          <p:nvPr/>
        </p:nvSpPr>
        <p:spPr>
          <a:xfrm>
            <a:off x="1703512" y="924584"/>
            <a:ext cx="10231436" cy="1477328"/>
          </a:xfrm>
          <a:prstGeom prst="rect">
            <a:avLst/>
          </a:prstGeom>
          <a:noFill/>
        </p:spPr>
        <p:txBody>
          <a:bodyPr wrap="square">
            <a:spAutoFit/>
          </a:bodyPr>
          <a:lstStyle/>
          <a:p>
            <a:pPr indent="342900" algn="just">
              <a:spcBef>
                <a:spcPts val="600"/>
              </a:spcBef>
              <a:buClr>
                <a:schemeClr val="accent1"/>
              </a:buClr>
              <a:buFont typeface="Wingdings 3" panose="05040102010807070707" pitchFamily="18" charset="2"/>
              <a:buChar char=""/>
            </a:pPr>
            <a:r>
              <a:rPr lang="ru-RU" sz="1600" dirty="0">
                <a:solidFill>
                  <a:srgbClr val="404040"/>
                </a:solidFill>
                <a:ea typeface="Times New Roman" panose="02020603050405020304" pitchFamily="18" charset="0"/>
                <a:cs typeface="Arial" panose="020B0604020202020204" pitchFamily="34" charset="0"/>
              </a:rPr>
              <a:t>прошедшие специальную подготовку и стажировку, имеющие практические навыки в эксплуатации ИТСФЗ в объеме функциональных обязанностей;</a:t>
            </a:r>
          </a:p>
          <a:p>
            <a:pPr indent="342900" algn="just">
              <a:spcBef>
                <a:spcPts val="600"/>
              </a:spcBef>
              <a:buClr>
                <a:schemeClr val="accent1"/>
              </a:buClr>
              <a:buFont typeface="Wingdings 3" panose="05040102010807070707" pitchFamily="18" charset="2"/>
              <a:buChar char=""/>
            </a:pPr>
            <a:r>
              <a:rPr lang="ru-RU" sz="1600" dirty="0">
                <a:solidFill>
                  <a:srgbClr val="404040"/>
                </a:solidFill>
                <a:ea typeface="Times New Roman" panose="02020603050405020304" pitchFamily="18" charset="0"/>
                <a:cs typeface="Arial" panose="020B0604020202020204" pitchFamily="34" charset="0"/>
              </a:rPr>
              <a:t>сдавшие зачет квалификационной комиссии на знание материальной части ИТСФЗ, правил их эксплуатации, правил и мер безопасности, имеющие соответствующую квалификационную группу по технике безопасности;</a:t>
            </a:r>
            <a:endParaRPr lang="ru-RU" sz="1600" dirty="0" smtClean="0">
              <a:solidFill>
                <a:srgbClr val="404040"/>
              </a:solidFill>
              <a:ea typeface="Times New Roman" panose="02020603050405020304" pitchFamily="18" charset="0"/>
              <a:cs typeface="Arial" panose="020B0604020202020204" pitchFamily="34" charset="0"/>
            </a:endParaRPr>
          </a:p>
          <a:p>
            <a:pPr indent="342900" algn="just">
              <a:spcBef>
                <a:spcPts val="600"/>
              </a:spcBef>
              <a:buClr>
                <a:schemeClr val="accent1"/>
              </a:buClr>
              <a:buFont typeface="Wingdings 3" panose="05040102010807070707" pitchFamily="18" charset="2"/>
              <a:buChar char=""/>
            </a:pPr>
            <a:r>
              <a:rPr lang="ru-RU" sz="1600" dirty="0">
                <a:solidFill>
                  <a:srgbClr val="404040"/>
                </a:solidFill>
                <a:ea typeface="Times New Roman" panose="02020603050405020304" pitchFamily="18" charset="0"/>
                <a:cs typeface="Arial" panose="020B0604020202020204" pitchFamily="34" charset="0"/>
              </a:rPr>
              <a:t>получившие удостоверение на право эксплуатации </a:t>
            </a:r>
            <a:r>
              <a:rPr lang="ru-RU" sz="1600" dirty="0" smtClean="0">
                <a:solidFill>
                  <a:srgbClr val="404040"/>
                </a:solidFill>
                <a:ea typeface="Times New Roman" panose="02020603050405020304" pitchFamily="18" charset="0"/>
                <a:cs typeface="Arial" panose="020B0604020202020204" pitchFamily="34" charset="0"/>
              </a:rPr>
              <a:t>ИТСФЗ.</a:t>
            </a:r>
          </a:p>
        </p:txBody>
      </p:sp>
      <p:sp>
        <p:nvSpPr>
          <p:cNvPr id="8" name="TextBox 7">
            <a:extLst>
              <a:ext uri="{FF2B5EF4-FFF2-40B4-BE49-F238E27FC236}">
                <a16:creationId xmlns:a16="http://schemas.microsoft.com/office/drawing/2014/main" id="{FA20320E-BA33-4E43-856D-323E0B00E652}"/>
              </a:ext>
            </a:extLst>
          </p:cNvPr>
          <p:cNvSpPr txBox="1"/>
          <p:nvPr/>
        </p:nvSpPr>
        <p:spPr>
          <a:xfrm>
            <a:off x="1128564" y="3284984"/>
            <a:ext cx="10801200" cy="343049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lnSpc>
                <a:spcPct val="120000"/>
              </a:lnSpc>
            </a:pPr>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Технические средства физической защиты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технически законченные устройства, применяемые в системе физической защиты с целью обеспечения охраны радиационного объекта и ЗОД. Техническими средствами системы физической защиты являются элементы и устройства, входящие в состав следующих основных функциональных систем</a:t>
            </a:r>
            <a:r>
              <a:rPr lang="ru-RU" sz="1400" dirty="0" smtClean="0">
                <a:solidFill>
                  <a:srgbClr val="002060"/>
                </a:solidFill>
                <a:latin typeface="Arial" panose="020B0604020202020204" pitchFamily="34" charset="0"/>
                <a:ea typeface="Times New Roman" panose="02020603050405020304" pitchFamily="18" charset="0"/>
              </a:rPr>
              <a:t>:</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охранная сигнализация;</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тревожно-вызывная сигнализация;</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контроль </a:t>
            </a:r>
            <a:r>
              <a:rPr lang="ru-RU" sz="1400" dirty="0">
                <a:solidFill>
                  <a:srgbClr val="002060"/>
                </a:solidFill>
                <a:latin typeface="Arial" panose="020B0604020202020204" pitchFamily="34" charset="0"/>
                <a:ea typeface="Times New Roman" panose="02020603050405020304" pitchFamily="18" charset="0"/>
              </a:rPr>
              <a:t>и управление </a:t>
            </a:r>
            <a:r>
              <a:rPr lang="ru-RU" sz="1400" dirty="0" smtClean="0">
                <a:solidFill>
                  <a:srgbClr val="002060"/>
                </a:solidFill>
                <a:latin typeface="Arial" panose="020B0604020202020204" pitchFamily="34" charset="0"/>
                <a:ea typeface="Times New Roman" panose="02020603050405020304" pitchFamily="18" charset="0"/>
              </a:rPr>
              <a:t>доступом;</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наблюдение </a:t>
            </a:r>
            <a:r>
              <a:rPr lang="ru-RU" sz="1400" dirty="0">
                <a:solidFill>
                  <a:srgbClr val="002060"/>
                </a:solidFill>
                <a:latin typeface="Arial" panose="020B0604020202020204" pitchFamily="34" charset="0"/>
                <a:ea typeface="Times New Roman" panose="02020603050405020304" pitchFamily="18" charset="0"/>
              </a:rPr>
              <a:t>(оптико-электронное, радиолокационное или основанное на других технических принципах) и оценка </a:t>
            </a:r>
            <a:r>
              <a:rPr lang="ru-RU" sz="1400" dirty="0" smtClean="0">
                <a:solidFill>
                  <a:srgbClr val="002060"/>
                </a:solidFill>
                <a:latin typeface="Arial" panose="020B0604020202020204" pitchFamily="34" charset="0"/>
                <a:ea typeface="Times New Roman" panose="02020603050405020304" pitchFamily="18" charset="0"/>
              </a:rPr>
              <a:t>ситуации;</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оперативная </a:t>
            </a:r>
            <a:r>
              <a:rPr lang="ru-RU" sz="1400" dirty="0">
                <a:solidFill>
                  <a:srgbClr val="002060"/>
                </a:solidFill>
                <a:latin typeface="Arial" panose="020B0604020202020204" pitchFamily="34" charset="0"/>
                <a:ea typeface="Times New Roman" panose="02020603050405020304" pitchFamily="18" charset="0"/>
              </a:rPr>
              <a:t>связь и оповещение (в том числе средства проводной связи и радиосвязи</a:t>
            </a:r>
            <a:r>
              <a:rPr lang="ru-RU" sz="1400" dirty="0" smtClean="0">
                <a:solidFill>
                  <a:srgbClr val="002060"/>
                </a:solidFill>
                <a:latin typeface="Arial" panose="020B0604020202020204" pitchFamily="34" charset="0"/>
                <a:ea typeface="Times New Roman" panose="02020603050405020304" pitchFamily="18" charset="0"/>
              </a:rPr>
              <a:t>);</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защита информации;</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обеспечение </a:t>
            </a:r>
            <a:r>
              <a:rPr lang="ru-RU" sz="1400" dirty="0">
                <a:solidFill>
                  <a:srgbClr val="002060"/>
                </a:solidFill>
                <a:latin typeface="Arial" panose="020B0604020202020204" pitchFamily="34" charset="0"/>
                <a:ea typeface="Times New Roman" panose="02020603050405020304" pitchFamily="18" charset="0"/>
              </a:rPr>
              <a:t>электропитания, </a:t>
            </a:r>
            <a:r>
              <a:rPr lang="ru-RU" sz="1400" dirty="0" smtClean="0">
                <a:solidFill>
                  <a:srgbClr val="002060"/>
                </a:solidFill>
                <a:latin typeface="Arial" panose="020B0604020202020204" pitchFamily="34" charset="0"/>
                <a:ea typeface="Times New Roman" panose="02020603050405020304" pitchFamily="18" charset="0"/>
              </a:rPr>
              <a:t>освещения;</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обнаружение запрещенных к проносу предметов (ЯМ, РВ, взрывчатых веществ, предметов из металла</a:t>
            </a:r>
            <a:r>
              <a:rPr lang="ru-RU" sz="1400" dirty="0" smtClean="0">
                <a:solidFill>
                  <a:srgbClr val="002060"/>
                </a:solidFill>
                <a:latin typeface="Arial" panose="020B0604020202020204" pitchFamily="34" charset="0"/>
                <a:ea typeface="Times New Roman" panose="02020603050405020304" pitchFamily="18" charset="0"/>
              </a:rPr>
              <a:t>);</a:t>
            </a:r>
          </a:p>
          <a:p>
            <a:pPr marL="285750" indent="-285750" algn="just">
              <a:lnSpc>
                <a:spcPct val="120000"/>
              </a:lnSpc>
              <a:buFont typeface="Wingdings" panose="05000000000000000000" pitchFamily="2" charset="2"/>
              <a:buChar char="§"/>
            </a:pPr>
            <a:r>
              <a:rPr lang="ru-RU" sz="1400" dirty="0" smtClean="0">
                <a:solidFill>
                  <a:srgbClr val="002060"/>
                </a:solidFill>
                <a:latin typeface="Arial" panose="020B0604020202020204" pitchFamily="34" charset="0"/>
                <a:ea typeface="Times New Roman" panose="02020603050405020304" pitchFamily="18" charset="0"/>
              </a:rPr>
              <a:t>сбор</a:t>
            </a:r>
            <a:r>
              <a:rPr lang="ru-RU" sz="1400" dirty="0">
                <a:solidFill>
                  <a:srgbClr val="002060"/>
                </a:solidFill>
                <a:latin typeface="Arial" panose="020B0604020202020204" pitchFamily="34" charset="0"/>
                <a:ea typeface="Times New Roman" panose="02020603050405020304" pitchFamily="18" charset="0"/>
              </a:rPr>
              <a:t>, обработка и отображение информации</a:t>
            </a:r>
            <a:r>
              <a:rPr lang="ru-RU" sz="1400" dirty="0" smtClean="0">
                <a:solidFill>
                  <a:srgbClr val="002060"/>
                </a:solidFill>
                <a:latin typeface="Arial" panose="020B0604020202020204" pitchFamily="34" charset="0"/>
                <a:ea typeface="Times New Roman" panose="02020603050405020304" pitchFamily="18" charset="0"/>
              </a:rPr>
              <a:t>.</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912540" y="2494188"/>
            <a:ext cx="11017224" cy="584775"/>
          </a:xfrm>
          <a:prstGeom prst="rect">
            <a:avLst/>
          </a:prstGeom>
        </p:spPr>
        <p:txBody>
          <a:bodyPr wrap="square">
            <a:spAutoFit/>
          </a:bodyPr>
          <a:lstStyle/>
          <a:p>
            <a:pPr algn="ctr"/>
            <a:r>
              <a:rPr lang="ru-RU" sz="1600" dirty="0">
                <a:solidFill>
                  <a:srgbClr val="C00000"/>
                </a:solidFill>
                <a:latin typeface="Microsoft Sans Serif" panose="020B0604020202020204" pitchFamily="34" charset="0"/>
                <a:ea typeface="Microsoft Sans Serif" panose="020B0604020202020204" pitchFamily="34" charset="0"/>
              </a:rPr>
              <a:t>На оператора пункта (пульта) управления системы физической защиты не должны быть возложены обязанности, не связанные с его служебной деятельностью.</a:t>
            </a:r>
            <a:endParaRPr lang="ru-RU" sz="1600" dirty="0">
              <a:solidFill>
                <a:srgbClr val="C00000"/>
              </a:solidFill>
            </a:endParaRPr>
          </a:p>
        </p:txBody>
      </p:sp>
    </p:spTree>
    <p:extLst>
      <p:ext uri="{BB962C8B-B14F-4D97-AF65-F5344CB8AC3E}">
        <p14:creationId xmlns:p14="http://schemas.microsoft.com/office/powerpoint/2010/main" val="1443072564"/>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1C75A-A1F3-4599-900F-9E652D6E54B8}"/>
              </a:ext>
            </a:extLst>
          </p:cNvPr>
          <p:cNvSpPr txBox="1"/>
          <p:nvPr/>
        </p:nvSpPr>
        <p:spPr>
          <a:xfrm>
            <a:off x="839416" y="118438"/>
            <a:ext cx="10729192" cy="369332"/>
          </a:xfrm>
          <a:prstGeom prst="rect">
            <a:avLst/>
          </a:prstGeom>
          <a:noFill/>
        </p:spPr>
        <p:txBody>
          <a:bodyPr wrap="square">
            <a:spAutoFit/>
          </a:bodyPr>
          <a:lstStyle/>
          <a:p>
            <a:pPr lvl="0" algn="just">
              <a:buClr>
                <a:srgbClr val="000000"/>
              </a:buClr>
              <a:buSzPts val="1400"/>
              <a:tabLst>
                <a:tab pos="67500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D018B8-2105-48EE-8B71-11113ADD1496}"/>
              </a:ext>
            </a:extLst>
          </p:cNvPr>
          <p:cNvSpPr txBox="1"/>
          <p:nvPr/>
        </p:nvSpPr>
        <p:spPr>
          <a:xfrm>
            <a:off x="3911080" y="6487315"/>
            <a:ext cx="8280920" cy="338554"/>
          </a:xfrm>
          <a:prstGeom prst="rect">
            <a:avLst/>
          </a:prstGeom>
          <a:noFill/>
        </p:spPr>
        <p:txBody>
          <a:bodyPr wrap="square">
            <a:spAutoFit/>
          </a:bodyPr>
          <a:lstStyle/>
          <a:p>
            <a:pPr indent="469900" algn="just">
              <a:spcBef>
                <a:spcPts val="600"/>
              </a:spcBef>
            </a:pPr>
            <a:r>
              <a:rPr lang="ru-RU" sz="1600" dirty="0">
                <a:ea typeface="Times New Roman" panose="02020603050405020304" pitchFamily="18" charset="0"/>
              </a:rPr>
              <a:t>Сигналы тревоги должны поступать на пульт управления системы физической защиты.</a:t>
            </a:r>
            <a:endParaRPr lang="ru-RU" sz="16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FA20320E-BA33-4E43-856D-323E0B00E652}"/>
              </a:ext>
            </a:extLst>
          </p:cNvPr>
          <p:cNvSpPr txBox="1"/>
          <p:nvPr/>
        </p:nvSpPr>
        <p:spPr>
          <a:xfrm>
            <a:off x="1068981" y="108512"/>
            <a:ext cx="10801200" cy="190205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lnSpc>
                <a:spcPct val="120000"/>
              </a:lnSpc>
            </a:pPr>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Инженерные средства физической защиты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сооружения (конструкции) и физические барьеры (стены, перекрытия, ворота, двери), а также специально разработанные конструкции (ограждения, </a:t>
            </a:r>
            <a:r>
              <a:rPr lang="ru-RU" sz="1400" dirty="0" err="1">
                <a:solidFill>
                  <a:srgbClr val="002060"/>
                </a:solidFill>
                <a:latin typeface="Arial" panose="020B0604020202020204" pitchFamily="34" charset="0"/>
                <a:ea typeface="Times New Roman" panose="02020603050405020304" pitchFamily="18" charset="0"/>
              </a:rPr>
              <a:t>противотаранные</a:t>
            </a:r>
            <a:r>
              <a:rPr lang="ru-RU" sz="1400" dirty="0">
                <a:solidFill>
                  <a:srgbClr val="002060"/>
                </a:solidFill>
                <a:latin typeface="Arial" panose="020B0604020202020204" pitchFamily="34" charset="0"/>
                <a:ea typeface="Times New Roman" panose="02020603050405020304" pitchFamily="18" charset="0"/>
              </a:rPr>
              <a:t> устройства, решетки, контейнеры) и другие физические (в том числе естественные) препятствия, предназначенные для обозначения элементов системы физической защиты радиационного объекта и ЗОД, фиксации признаков проникновения нарушителя на радиационный объект (с радиационного объекта, в ЗОД, из ЗОД), затруднения продвижения нарушителя на радиационный объект (с радиационного объекта, в ЗОД, из ЗОД), создания условий для передвижения персонала физической защиты в пределах радиационного объекта и ЗОД</a:t>
            </a:r>
            <a:r>
              <a:rPr lang="ru-RU" sz="1400" dirty="0" smtClean="0">
                <a:solidFill>
                  <a:srgbClr val="002060"/>
                </a:solidFill>
                <a:latin typeface="Arial" panose="020B0604020202020204" pitchFamily="34" charset="0"/>
                <a:ea typeface="Times New Roman" panose="02020603050405020304" pitchFamily="18" charset="0"/>
              </a:rPr>
              <a:t>.</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150699" y="5693679"/>
            <a:ext cx="11017224" cy="830997"/>
          </a:xfrm>
          <a:prstGeom prst="rect">
            <a:avLst/>
          </a:prstGeom>
        </p:spPr>
        <p:txBody>
          <a:bodyPr wrap="square">
            <a:spAutoFit/>
          </a:bodyPr>
          <a:lstStyle/>
          <a:p>
            <a:pPr algn="ctr"/>
            <a:r>
              <a:rPr lang="ru-RU" sz="1600" dirty="0">
                <a:solidFill>
                  <a:srgbClr val="C00000"/>
                </a:solidFill>
                <a:latin typeface="Microsoft Sans Serif" panose="020B0604020202020204" pitchFamily="34" charset="0"/>
                <a:ea typeface="Microsoft Sans Serif" panose="020B0604020202020204" pitchFamily="34" charset="0"/>
              </a:rPr>
              <a:t>Шкафы (сейфы, клети), в которых находятся </a:t>
            </a:r>
            <a:r>
              <a:rPr lang="ru-RU" sz="1600" b="1" dirty="0">
                <a:solidFill>
                  <a:srgbClr val="C00000"/>
                </a:solidFill>
                <a:latin typeface="Microsoft Sans Serif" panose="020B0604020202020204" pitchFamily="34" charset="0"/>
                <a:ea typeface="Microsoft Sans Serif" panose="020B0604020202020204" pitchFamily="34" charset="0"/>
              </a:rPr>
              <a:t>ЗРИ категории 1, 2, 3 </a:t>
            </a:r>
            <a:r>
              <a:rPr lang="ru-RU" sz="1600" dirty="0">
                <a:solidFill>
                  <a:srgbClr val="C00000"/>
                </a:solidFill>
                <a:latin typeface="Microsoft Sans Serif" panose="020B0604020202020204" pitchFamily="34" charset="0"/>
                <a:ea typeface="Microsoft Sans Serif" panose="020B0604020202020204" pitchFamily="34" charset="0"/>
              </a:rPr>
              <a:t>по радиационной опасности, должны быть оснащены </a:t>
            </a:r>
            <a:r>
              <a:rPr lang="ru-RU" sz="1600" b="1" dirty="0">
                <a:solidFill>
                  <a:srgbClr val="C00000"/>
                </a:solidFill>
                <a:latin typeface="Microsoft Sans Serif" panose="020B0604020202020204" pitchFamily="34" charset="0"/>
                <a:ea typeface="Microsoft Sans Serif" panose="020B0604020202020204" pitchFamily="34" charset="0"/>
              </a:rPr>
              <a:t>техническими средствами охранной сигнализации</a:t>
            </a:r>
            <a:r>
              <a:rPr lang="ru-RU" sz="1600" dirty="0">
                <a:solidFill>
                  <a:srgbClr val="C00000"/>
                </a:solidFill>
                <a:latin typeface="Microsoft Sans Serif" panose="020B0604020202020204" pitchFamily="34" charset="0"/>
                <a:ea typeface="Microsoft Sans Serif" panose="020B0604020202020204" pitchFamily="34" charset="0"/>
              </a:rPr>
              <a:t>, обеспечивающими обнаружение несанкционированного вскрытия.</a:t>
            </a:r>
            <a:endParaRPr lang="ru-RU" sz="1600" dirty="0">
              <a:solidFill>
                <a:srgbClr val="C00000"/>
              </a:solidFill>
            </a:endParaRPr>
          </a:p>
        </p:txBody>
      </p:sp>
      <p:sp>
        <p:nvSpPr>
          <p:cNvPr id="6" name="Прямоугольник 5"/>
          <p:cNvSpPr/>
          <p:nvPr/>
        </p:nvSpPr>
        <p:spPr>
          <a:xfrm>
            <a:off x="1068981" y="1997839"/>
            <a:ext cx="10801200" cy="1754326"/>
          </a:xfrm>
          <a:prstGeom prst="rect">
            <a:avLst/>
          </a:prstGeom>
        </p:spPr>
        <p:txBody>
          <a:bodyPr wrap="square">
            <a:spAutoFit/>
          </a:bodyPr>
          <a:lstStyle/>
          <a:p>
            <a:pPr algn="just"/>
            <a:r>
              <a:rPr lang="ru-RU" dirty="0" smtClean="0"/>
              <a:t>	п.25</a:t>
            </a:r>
            <a:r>
              <a:rPr lang="ru-RU" dirty="0"/>
              <a:t>.	Руководитель организации или уполномоченное им лицо </a:t>
            </a:r>
            <a:r>
              <a:rPr lang="ru-RU" b="1" dirty="0"/>
              <a:t>обеспечивает соответствие системы физической защиты </a:t>
            </a:r>
            <a:r>
              <a:rPr lang="ru-RU" dirty="0"/>
              <a:t>для различных уровней физической защиты радиационных объектов </a:t>
            </a:r>
            <a:r>
              <a:rPr lang="ru-RU" b="1" dirty="0"/>
              <a:t>составу требований к ней</a:t>
            </a:r>
            <a:r>
              <a:rPr lang="ru-RU" dirty="0"/>
              <a:t>, приведенному в приложении № 5 к настоящим Правилам.</a:t>
            </a:r>
          </a:p>
          <a:p>
            <a:pPr algn="just"/>
            <a:r>
              <a:rPr lang="ru-RU" dirty="0" smtClean="0"/>
              <a:t>	По </a:t>
            </a:r>
            <a:r>
              <a:rPr lang="ru-RU" dirty="0"/>
              <a:t>решению руководителя организации или уполномоченного им лица радиационный объект </a:t>
            </a:r>
            <a:r>
              <a:rPr lang="ru-RU" b="1" dirty="0"/>
              <a:t>может оборудоваться ИТСФЗ</a:t>
            </a:r>
            <a:r>
              <a:rPr lang="ru-RU" dirty="0"/>
              <a:t>, соответствующими требованиям </a:t>
            </a:r>
            <a:r>
              <a:rPr lang="ru-RU" b="1" dirty="0"/>
              <a:t>для более высокого уровня </a:t>
            </a:r>
            <a:r>
              <a:rPr lang="ru-RU" dirty="0" smtClean="0"/>
              <a:t>ФЗ </a:t>
            </a:r>
            <a:r>
              <a:rPr lang="ru-RU" dirty="0"/>
              <a:t>радиационного объекта.</a:t>
            </a:r>
          </a:p>
        </p:txBody>
      </p:sp>
      <p:sp>
        <p:nvSpPr>
          <p:cNvPr id="10" name="Прямоугольник 9"/>
          <p:cNvSpPr/>
          <p:nvPr/>
        </p:nvSpPr>
        <p:spPr>
          <a:xfrm>
            <a:off x="1068981" y="3694330"/>
            <a:ext cx="10859667" cy="2031325"/>
          </a:xfrm>
          <a:prstGeom prst="rect">
            <a:avLst/>
          </a:prstGeom>
        </p:spPr>
        <p:txBody>
          <a:bodyPr wrap="square">
            <a:spAutoFit/>
          </a:bodyPr>
          <a:lstStyle/>
          <a:p>
            <a:pPr algn="just"/>
            <a:r>
              <a:rPr lang="ru-RU" dirty="0" smtClean="0"/>
              <a:t>	п.26</a:t>
            </a:r>
            <a:r>
              <a:rPr lang="ru-RU" dirty="0"/>
              <a:t>.	Допускается </a:t>
            </a:r>
            <a:r>
              <a:rPr lang="ru-RU" b="1" dirty="0"/>
              <a:t>не применять отдельные ИТСФЗ для оснащения ЗОД </a:t>
            </a:r>
            <a:r>
              <a:rPr lang="ru-RU" dirty="0"/>
              <a:t>при отсутствии возможности, обусловленной объективными факторами, при этом обеспечение физической защиты радиационного объекта должно быть достигнуто созданием дополнительных систем охраны, организуемых с использованием технических средств физической защиты в соответствии с проектной документацией.</a:t>
            </a:r>
          </a:p>
          <a:p>
            <a:pPr algn="just"/>
            <a:r>
              <a:rPr lang="ru-RU" dirty="0" smtClean="0"/>
              <a:t>	В </a:t>
            </a:r>
            <a:r>
              <a:rPr lang="ru-RU" dirty="0"/>
              <a:t>случае принятия решения о неприменении отдельных ИТСФЗ из-за объективных факторов, указанное решение должно быть оформлено документально, утверждено руководителем организации или уполномоченным им лицом.</a:t>
            </a:r>
          </a:p>
        </p:txBody>
      </p:sp>
    </p:spTree>
    <p:extLst>
      <p:ext uri="{BB962C8B-B14F-4D97-AF65-F5344CB8AC3E}">
        <p14:creationId xmlns:p14="http://schemas.microsoft.com/office/powerpoint/2010/main" val="125055623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814736" y="1984321"/>
            <a:ext cx="11377264" cy="2177519"/>
          </a:xfrm>
          <a:prstGeom prst="rect">
            <a:avLst/>
          </a:prstGeom>
        </p:spPr>
        <p:txBody>
          <a:bodyPr wrap="square">
            <a:spAutoFit/>
          </a:bodyPr>
          <a:lstStyle/>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В организации должно быть создано специально оборудованное помещение (место), которое оснащено ИТСФЗ и из которого специально назначенный персонал физической защиты в полном объеме или частично осуществляет управление ИТСФЗ в </a:t>
            </a:r>
            <a:r>
              <a:rPr lang="ru-RU" sz="1600" dirty="0" smtClean="0">
                <a:solidFill>
                  <a:srgbClr val="404040"/>
                </a:solidFill>
              </a:rPr>
              <a:t>штатных и </a:t>
            </a:r>
            <a:r>
              <a:rPr lang="ru-RU" sz="1600" dirty="0">
                <a:solidFill>
                  <a:srgbClr val="404040"/>
                </a:solidFill>
              </a:rPr>
              <a:t>чрезвычайных ситуациях (далее - пункт управления системы физической защиты</a:t>
            </a:r>
            <a:r>
              <a:rPr lang="ru-RU" sz="1600" dirty="0" smtClean="0">
                <a:solidFill>
                  <a:srgbClr val="404040"/>
                </a:solidFill>
              </a:rPr>
              <a:t>);</a:t>
            </a:r>
            <a:endParaRPr lang="ru-RU" sz="1600" dirty="0">
              <a:solidFill>
                <a:srgbClr val="404040"/>
              </a:solidFill>
            </a:endParaRPr>
          </a:p>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Входы в помещение пункта управления системы физической защиты должны быть постоянно заперты изнутри. Доступ в помещения пункта управления системы физической защиты посторонним лицам должен быть ограничен;</a:t>
            </a:r>
          </a:p>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Контрольно-пропускной пункт (пост) на периметре ЗОД должен быть оборудован средствами связи с оператором пункта управления системы физической защиты и силами </a:t>
            </a:r>
            <a:r>
              <a:rPr lang="ru-RU" sz="1600" dirty="0" smtClean="0">
                <a:solidFill>
                  <a:srgbClr val="404040"/>
                </a:solidFill>
              </a:rPr>
              <a:t>охраны;</a:t>
            </a:r>
          </a:p>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Контрольно-пропускной пункт (пост) должен быть оборудован средством тревожно-вызывной сигнализации.</a:t>
            </a:r>
          </a:p>
        </p:txBody>
      </p:sp>
      <p:sp>
        <p:nvSpPr>
          <p:cNvPr id="2" name="Прямоугольник 1"/>
          <p:cNvSpPr/>
          <p:nvPr/>
        </p:nvSpPr>
        <p:spPr>
          <a:xfrm>
            <a:off x="983432" y="188640"/>
            <a:ext cx="11017224" cy="1200329"/>
          </a:xfrm>
          <a:prstGeom prst="rect">
            <a:avLst/>
          </a:prstGeom>
        </p:spPr>
        <p:txBody>
          <a:bodyPr wrap="square">
            <a:spAutoFit/>
          </a:bodyPr>
          <a:lstStyle/>
          <a:p>
            <a:pPr lvl="0" algn="just">
              <a:spcAft>
                <a:spcPts val="0"/>
              </a:spcAft>
              <a:buClr>
                <a:srgbClr val="000000"/>
              </a:buClr>
              <a:buSzPts val="1300"/>
              <a:tabLst>
                <a:tab pos="868680" algn="l"/>
              </a:tabLst>
            </a:pPr>
            <a:r>
              <a:rPr lang="ru-RU" dirty="0" smtClean="0">
                <a:solidFill>
                  <a:srgbClr val="002060"/>
                </a:solidFill>
                <a:ea typeface="Times New Roman" panose="02020603050405020304" pitchFamily="18" charset="0"/>
                <a:cs typeface="Times New Roman" panose="02020603050405020304" pitchFamily="18" charset="0"/>
              </a:rPr>
              <a:t>	В </a:t>
            </a:r>
            <a:r>
              <a:rPr lang="ru-RU" dirty="0">
                <a:solidFill>
                  <a:srgbClr val="002060"/>
                </a:solidFill>
                <a:ea typeface="Times New Roman" panose="02020603050405020304" pitchFamily="18" charset="0"/>
                <a:cs typeface="Times New Roman" panose="02020603050405020304" pitchFamily="18" charset="0"/>
              </a:rPr>
              <a:t>организации </a:t>
            </a:r>
            <a:r>
              <a:rPr lang="ru-RU" dirty="0" smtClean="0">
                <a:solidFill>
                  <a:srgbClr val="002060"/>
                </a:solidFill>
                <a:ea typeface="Times New Roman" panose="02020603050405020304" pitchFamily="18" charset="0"/>
                <a:cs typeface="Times New Roman" panose="02020603050405020304" pitchFamily="18" charset="0"/>
              </a:rPr>
              <a:t>(«А» и «Б») должна </a:t>
            </a:r>
            <a:r>
              <a:rPr lang="ru-RU" dirty="0">
                <a:solidFill>
                  <a:srgbClr val="002060"/>
                </a:solidFill>
                <a:ea typeface="Times New Roman" panose="02020603050405020304" pitchFamily="18" charset="0"/>
                <a:cs typeface="Times New Roman" panose="02020603050405020304" pitchFamily="18" charset="0"/>
              </a:rPr>
              <a:t>быть </a:t>
            </a:r>
            <a:r>
              <a:rPr lang="ru-RU" dirty="0" smtClean="0">
                <a:solidFill>
                  <a:srgbClr val="002060"/>
                </a:solidFill>
                <a:ea typeface="Times New Roman" panose="02020603050405020304" pitchFamily="18" charset="0"/>
                <a:cs typeface="Times New Roman" panose="02020603050405020304" pitchFamily="18" charset="0"/>
              </a:rPr>
              <a:t>создана</a:t>
            </a:r>
            <a:r>
              <a:rPr lang="ru-RU" b="1" dirty="0" smtClean="0">
                <a:solidFill>
                  <a:srgbClr val="002060"/>
                </a:solidFill>
                <a:ea typeface="Times New Roman" panose="02020603050405020304" pitchFamily="18" charset="0"/>
                <a:cs typeface="Times New Roman" panose="02020603050405020304" pitchFamily="18" charset="0"/>
              </a:rPr>
              <a:t> СЛУЖБА БЕЗОПАСНОСТИ </a:t>
            </a:r>
            <a:r>
              <a:rPr lang="ru-RU" dirty="0" smtClean="0">
                <a:solidFill>
                  <a:srgbClr val="002060"/>
                </a:solidFill>
                <a:ea typeface="Times New Roman" panose="02020603050405020304" pitchFamily="18" charset="0"/>
                <a:cs typeface="Times New Roman" panose="02020603050405020304" pitchFamily="18" charset="0"/>
              </a:rPr>
              <a:t>как </a:t>
            </a:r>
            <a:r>
              <a:rPr lang="ru-RU" dirty="0">
                <a:solidFill>
                  <a:srgbClr val="002060"/>
                </a:solidFill>
                <a:ea typeface="Times New Roman" panose="02020603050405020304" pitchFamily="18" charset="0"/>
                <a:cs typeface="Times New Roman" panose="02020603050405020304" pitchFamily="18" charset="0"/>
              </a:rPr>
              <a:t>самостоятельное структурное подразделение, относящееся к основным производственным подразделениям организации.</a:t>
            </a:r>
          </a:p>
          <a:p>
            <a:pPr lvl="0" algn="just">
              <a:spcAft>
                <a:spcPts val="0"/>
              </a:spcAft>
              <a:buClr>
                <a:srgbClr val="000000"/>
              </a:buClr>
              <a:buSzPts val="1300"/>
              <a:tabLst>
                <a:tab pos="868680" algn="l"/>
              </a:tabLst>
            </a:pPr>
            <a:r>
              <a:rPr lang="ru-RU" dirty="0" smtClean="0">
                <a:solidFill>
                  <a:srgbClr val="002060"/>
                </a:solidFill>
                <a:ea typeface="Times New Roman" panose="02020603050405020304" pitchFamily="18" charset="0"/>
                <a:cs typeface="Times New Roman" panose="02020603050405020304" pitchFamily="18" charset="0"/>
              </a:rPr>
              <a:t>	Обязанности </a:t>
            </a:r>
            <a:r>
              <a:rPr lang="ru-RU" dirty="0">
                <a:solidFill>
                  <a:srgbClr val="002060"/>
                </a:solidFill>
                <a:ea typeface="Times New Roman" panose="02020603050405020304" pitchFamily="18" charset="0"/>
                <a:cs typeface="Times New Roman" panose="02020603050405020304" pitchFamily="18" charset="0"/>
              </a:rPr>
              <a:t>сотрудников службы безопасности должны быть определены в положении об этой службе.</a:t>
            </a:r>
          </a:p>
        </p:txBody>
      </p:sp>
      <p:sp>
        <p:nvSpPr>
          <p:cNvPr id="5" name="TextBox 4">
            <a:extLst>
              <a:ext uri="{FF2B5EF4-FFF2-40B4-BE49-F238E27FC236}">
                <a16:creationId xmlns:a16="http://schemas.microsoft.com/office/drawing/2014/main" id="{FA20320E-BA33-4E43-856D-323E0B00E652}"/>
              </a:ext>
            </a:extLst>
          </p:cNvPr>
          <p:cNvSpPr txBox="1"/>
          <p:nvPr/>
        </p:nvSpPr>
        <p:spPr>
          <a:xfrm>
            <a:off x="1055440" y="1388969"/>
            <a:ext cx="108012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Служба безопасности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структурное подразделение организации, предназначенное для организации и контроля за выполнением мероприятий по осуществлению физической защиты РВ, ЯМ, учитываемых в СГУК РВ и РАО, РИ, ПХ</a:t>
            </a:r>
            <a:r>
              <a:rPr lang="ru-RU" sz="1400" dirty="0" smtClean="0">
                <a:solidFill>
                  <a:srgbClr val="002060"/>
                </a:solidFill>
                <a:latin typeface="Arial" panose="020B0604020202020204" pitchFamily="34" charset="0"/>
                <a:ea typeface="Times New Roman" panose="02020603050405020304" pitchFamily="18" charset="0"/>
              </a:rPr>
              <a:t>.</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983432" y="5677060"/>
            <a:ext cx="11017224" cy="1200329"/>
          </a:xfrm>
          <a:prstGeom prst="rect">
            <a:avLst/>
          </a:prstGeom>
        </p:spPr>
        <p:txBody>
          <a:bodyPr wrap="square">
            <a:spAutoFit/>
          </a:bodyPr>
          <a:lstStyle/>
          <a:p>
            <a:pPr marL="285750" lvl="0" indent="-285750" algn="just">
              <a:spcAft>
                <a:spcPts val="0"/>
              </a:spcAft>
              <a:buClr>
                <a:srgbClr val="000000"/>
              </a:buClr>
              <a:buSzPts val="1300"/>
              <a:buFont typeface="Wingdings" panose="05000000000000000000" pitchFamily="2" charset="2"/>
              <a:buChar char="ü"/>
              <a:tabLst>
                <a:tab pos="868680" algn="l"/>
              </a:tabLst>
            </a:pPr>
            <a:r>
              <a:rPr lang="ru-RU" dirty="0">
                <a:solidFill>
                  <a:srgbClr val="002060"/>
                </a:solidFill>
                <a:ea typeface="Times New Roman" panose="02020603050405020304" pitchFamily="18" charset="0"/>
                <a:cs typeface="Times New Roman" panose="02020603050405020304" pitchFamily="18" charset="0"/>
              </a:rPr>
              <a:t>При невозможности выполнения в полном объеме требований по физической защите, установленных настоящими Правилами, руководитель организации или уполномоченное им лицо совместно с руководством сил охраны обязаны принять </a:t>
            </a:r>
            <a:r>
              <a:rPr lang="ru-RU" b="1" dirty="0">
                <a:solidFill>
                  <a:srgbClr val="002060"/>
                </a:solidFill>
                <a:ea typeface="Times New Roman" panose="02020603050405020304" pitchFamily="18" charset="0"/>
                <a:cs typeface="Times New Roman" panose="02020603050405020304" pitchFamily="18" charset="0"/>
              </a:rPr>
              <a:t>компенсирующие </a:t>
            </a:r>
            <a:r>
              <a:rPr lang="ru-RU" b="1" dirty="0" smtClean="0">
                <a:solidFill>
                  <a:srgbClr val="002060"/>
                </a:solidFill>
                <a:ea typeface="Times New Roman" panose="02020603050405020304" pitchFamily="18" charset="0"/>
                <a:cs typeface="Times New Roman" panose="02020603050405020304" pitchFamily="18" charset="0"/>
              </a:rPr>
              <a:t>организационно-технические </a:t>
            </a:r>
            <a:r>
              <a:rPr lang="ru-RU" b="1" dirty="0">
                <a:solidFill>
                  <a:srgbClr val="002060"/>
                </a:solidFill>
                <a:ea typeface="Times New Roman" panose="02020603050405020304" pitchFamily="18" charset="0"/>
                <a:cs typeface="Times New Roman" panose="02020603050405020304" pitchFamily="18" charset="0"/>
              </a:rPr>
              <a:t>меры</a:t>
            </a:r>
            <a:r>
              <a:rPr lang="ru-RU" dirty="0">
                <a:solidFill>
                  <a:srgbClr val="002060"/>
                </a:solidFill>
                <a:ea typeface="Times New Roman" panose="02020603050405020304" pitchFamily="18" charset="0"/>
                <a:cs typeface="Times New Roman" panose="02020603050405020304" pitchFamily="18" charset="0"/>
              </a:rPr>
              <a:t>.</a:t>
            </a:r>
          </a:p>
          <a:p>
            <a:pPr marL="285750" lvl="0" indent="-285750" algn="just">
              <a:spcAft>
                <a:spcPts val="0"/>
              </a:spcAft>
              <a:buClr>
                <a:srgbClr val="000000"/>
              </a:buClr>
              <a:buSzPts val="1300"/>
              <a:buFont typeface="Wingdings" panose="05000000000000000000" pitchFamily="2" charset="2"/>
              <a:buChar char="ü"/>
              <a:tabLst>
                <a:tab pos="868680" algn="l"/>
              </a:tabLst>
            </a:pPr>
            <a:r>
              <a:rPr lang="ru-RU" dirty="0">
                <a:solidFill>
                  <a:srgbClr val="002060"/>
                </a:solidFill>
                <a:ea typeface="Times New Roman" panose="02020603050405020304" pitchFamily="18" charset="0"/>
                <a:cs typeface="Times New Roman" panose="02020603050405020304" pitchFamily="18" charset="0"/>
              </a:rPr>
              <a:t>Перечень принятых мер должен отражаться в плане физической защиты.</a:t>
            </a:r>
          </a:p>
        </p:txBody>
      </p:sp>
      <p:sp>
        <p:nvSpPr>
          <p:cNvPr id="7" name="TextBox 6">
            <a:extLst>
              <a:ext uri="{FF2B5EF4-FFF2-40B4-BE49-F238E27FC236}">
                <a16:creationId xmlns:a16="http://schemas.microsoft.com/office/drawing/2014/main" id="{FA20320E-BA33-4E43-856D-323E0B00E652}"/>
              </a:ext>
            </a:extLst>
          </p:cNvPr>
          <p:cNvSpPr txBox="1"/>
          <p:nvPr/>
        </p:nvSpPr>
        <p:spPr>
          <a:xfrm>
            <a:off x="1055440" y="5117774"/>
            <a:ext cx="108012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Силы охраны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караулы (наряды и посты охраны), назначаемые для охраны РВ, ЯМ, учитываемых в СГУК РВ и РАО, РИ, ПХ.</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127448" y="4158378"/>
            <a:ext cx="10873208" cy="923330"/>
          </a:xfrm>
          <a:prstGeom prst="rect">
            <a:avLst/>
          </a:prstGeom>
        </p:spPr>
        <p:txBody>
          <a:bodyPr wrap="square">
            <a:spAutoFit/>
          </a:bodyPr>
          <a:lstStyle/>
          <a:p>
            <a:pPr algn="just"/>
            <a:r>
              <a:rPr lang="ru-RU" dirty="0" smtClean="0"/>
              <a:t>	Охрана </a:t>
            </a:r>
            <a:r>
              <a:rPr lang="ru-RU" dirty="0"/>
              <a:t>РВ, ЯМ, учитываемых в СГУК РВ и РАО, РИ и ПХ, в зависимости от вида охраны, должна осуществляться на основании акта межведомственной (ведомственной) комиссии об (по) организации охраны или договора об охране (на оказание охранных услуг).</a:t>
            </a:r>
          </a:p>
        </p:txBody>
      </p:sp>
    </p:spTree>
    <p:extLst>
      <p:ext uri="{BB962C8B-B14F-4D97-AF65-F5344CB8AC3E}">
        <p14:creationId xmlns:p14="http://schemas.microsoft.com/office/powerpoint/2010/main" val="1572934935"/>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1127448" y="1391787"/>
            <a:ext cx="11377264" cy="907941"/>
          </a:xfrm>
          <a:prstGeom prst="rect">
            <a:avLst/>
          </a:prstGeom>
        </p:spPr>
        <p:txBody>
          <a:bodyPr wrap="square">
            <a:spAutoFit/>
          </a:bodyPr>
          <a:lstStyle/>
          <a:p>
            <a:pPr marL="257175" indent="-257175" algn="just">
              <a:spcBef>
                <a:spcPts val="300"/>
              </a:spcBef>
              <a:buClr>
                <a:schemeClr val="accent1"/>
              </a:buClr>
              <a:buFont typeface="Wingdings 3" panose="05040102010807070707" pitchFamily="18" charset="2"/>
              <a:buChar char=""/>
              <a:defRPr/>
            </a:pPr>
            <a:r>
              <a:rPr lang="ru-RU" sz="1600" dirty="0">
                <a:solidFill>
                  <a:srgbClr val="002060"/>
                </a:solidFill>
              </a:rPr>
              <a:t>транспортирования к месту (местам) проведения работ и обратно, а также к местам обслуживания (ремонта) и обратно;</a:t>
            </a: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002060"/>
                </a:solidFill>
              </a:rPr>
              <a:t>выполнения </a:t>
            </a:r>
            <a:r>
              <a:rPr lang="ru-RU" sz="1600" dirty="0">
                <a:solidFill>
                  <a:srgbClr val="002060"/>
                </a:solidFill>
              </a:rPr>
              <a:t>работ с мобильными РИ за пределами радиационного объекта (ЗОД);</a:t>
            </a: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002060"/>
                </a:solidFill>
              </a:rPr>
              <a:t>временного </a:t>
            </a:r>
            <a:r>
              <a:rPr lang="ru-RU" sz="1600" dirty="0">
                <a:solidFill>
                  <a:srgbClr val="002060"/>
                </a:solidFill>
              </a:rPr>
              <a:t>хранения за пределами территории радиационного объекта (ЗОД).</a:t>
            </a:r>
          </a:p>
        </p:txBody>
      </p:sp>
      <p:sp>
        <p:nvSpPr>
          <p:cNvPr id="3" name="Прямоугольник 2"/>
          <p:cNvSpPr/>
          <p:nvPr/>
        </p:nvSpPr>
        <p:spPr>
          <a:xfrm>
            <a:off x="1117677" y="2299728"/>
            <a:ext cx="10513168" cy="369332"/>
          </a:xfrm>
          <a:prstGeom prst="rect">
            <a:avLst/>
          </a:prstGeom>
        </p:spPr>
        <p:txBody>
          <a:bodyPr wrap="square">
            <a:spAutoFit/>
          </a:bodyPr>
          <a:lstStyle/>
          <a:p>
            <a:pPr algn="ctr">
              <a:spcBef>
                <a:spcPts val="300"/>
              </a:spcBef>
              <a:defRPr/>
            </a:pPr>
            <a:r>
              <a:rPr lang="ru-RU" b="1" dirty="0">
                <a:solidFill>
                  <a:srgbClr val="C00000"/>
                </a:solidFill>
              </a:rPr>
              <a:t>Требования к мерам физической защиты мобильных </a:t>
            </a:r>
            <a:r>
              <a:rPr lang="ru-RU" b="1" dirty="0" smtClean="0">
                <a:solidFill>
                  <a:srgbClr val="C00000"/>
                </a:solidFill>
              </a:rPr>
              <a:t>РИ:</a:t>
            </a:r>
            <a:endParaRPr lang="ru-RU" b="1" dirty="0">
              <a:solidFill>
                <a:srgbClr val="C00000"/>
              </a:solidFill>
            </a:endParaRPr>
          </a:p>
        </p:txBody>
      </p:sp>
      <p:sp>
        <p:nvSpPr>
          <p:cNvPr id="5" name="TextBox 4">
            <a:extLst>
              <a:ext uri="{FF2B5EF4-FFF2-40B4-BE49-F238E27FC236}">
                <a16:creationId xmlns:a16="http://schemas.microsoft.com/office/drawing/2014/main" id="{FA20320E-BA33-4E43-856D-323E0B00E652}"/>
              </a:ext>
            </a:extLst>
          </p:cNvPr>
          <p:cNvSpPr txBox="1"/>
          <p:nvPr/>
        </p:nvSpPr>
        <p:spPr>
          <a:xfrm>
            <a:off x="1127448" y="5877272"/>
            <a:ext cx="1080120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ctr"/>
            <a:r>
              <a:rPr lang="ru-RU"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При обнаружении попыток совершения </a:t>
            </a:r>
            <a:r>
              <a:rPr lang="ru-RU" sz="14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несанкционированных </a:t>
            </a:r>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действий нарушителей </a:t>
            </a:r>
            <a:r>
              <a:rPr lang="ru-RU"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в отношении мобильных РИ работнику, ответственному за физическую защиту, необходимо немедленно сообщать об этом в установленные планом физической защиты организации и органы, а также лицу, уполномоченному в организации осуществлять контроль выполнения работ</a:t>
            </a:r>
            <a:r>
              <a:rPr lang="ru-RU" sz="1400"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886744" y="102655"/>
            <a:ext cx="11161240" cy="1077218"/>
          </a:xfrm>
          <a:prstGeom prst="rect">
            <a:avLst/>
          </a:prstGeom>
        </p:spPr>
        <p:txBody>
          <a:bodyPr wrap="square">
            <a:spAutoFit/>
          </a:bodyPr>
          <a:lstStyle/>
          <a:p>
            <a:pPr algn="just"/>
            <a:r>
              <a:rPr lang="ru-RU" sz="1600" dirty="0"/>
              <a:t>До выполнения операций, связанных с </a:t>
            </a:r>
            <a:r>
              <a:rPr lang="ru-RU" sz="1600" b="1" dirty="0"/>
              <a:t>перемещением мобильных РИ </a:t>
            </a:r>
            <a:r>
              <a:rPr lang="ru-RU" sz="1600" dirty="0"/>
              <a:t>(отправка, перевозка) за пределы территории радиационного объекта, письменным приказом (распоряжением) руководителя организации или уполномоченного им лица должен быть назначен работник, ответственный за обеспечение физической защиты мобильных РИ при их эксплуатации за пределами территории радиационного объекта </a:t>
            </a:r>
            <a:r>
              <a:rPr lang="ru-RU" sz="1600" dirty="0" smtClean="0"/>
              <a:t>(</a:t>
            </a:r>
            <a:r>
              <a:rPr lang="ru-RU" sz="1600" b="1" dirty="0" smtClean="0"/>
              <a:t>лицо, ответственное за физическую защиту мобильного РИ</a:t>
            </a:r>
            <a:r>
              <a:rPr lang="ru-RU" sz="1600" dirty="0" smtClean="0"/>
              <a:t>).</a:t>
            </a:r>
            <a:endParaRPr lang="ru-RU" sz="1600" dirty="0"/>
          </a:p>
        </p:txBody>
      </p:sp>
      <p:sp>
        <p:nvSpPr>
          <p:cNvPr id="9" name="Прямоугольник 8"/>
          <p:cNvSpPr/>
          <p:nvPr/>
        </p:nvSpPr>
        <p:spPr>
          <a:xfrm>
            <a:off x="913296" y="1130884"/>
            <a:ext cx="11449272" cy="338554"/>
          </a:xfrm>
          <a:prstGeom prst="rect">
            <a:avLst/>
          </a:prstGeom>
        </p:spPr>
        <p:txBody>
          <a:bodyPr wrap="square">
            <a:spAutoFit/>
          </a:bodyPr>
          <a:lstStyle/>
          <a:p>
            <a:pPr algn="ctr">
              <a:spcBef>
                <a:spcPts val="300"/>
              </a:spcBef>
              <a:defRPr/>
            </a:pPr>
            <a:r>
              <a:rPr lang="ru-RU" sz="1600" dirty="0" smtClean="0">
                <a:solidFill>
                  <a:srgbClr val="002060"/>
                </a:solidFill>
              </a:rPr>
              <a:t>Меры физической защиты мобильных РИ за пределами радиационного объекта (ЗОД) должны обеспечиваться на этапах:</a:t>
            </a:r>
            <a:endParaRPr lang="ru-RU" sz="1600" dirty="0">
              <a:solidFill>
                <a:srgbClr val="002060"/>
              </a:solidFill>
            </a:endParaRPr>
          </a:p>
        </p:txBody>
      </p:sp>
      <p:sp>
        <p:nvSpPr>
          <p:cNvPr id="10" name="Прямоугольник 9"/>
          <p:cNvSpPr/>
          <p:nvPr/>
        </p:nvSpPr>
        <p:spPr>
          <a:xfrm>
            <a:off x="1030760" y="2567887"/>
            <a:ext cx="10873208" cy="3239348"/>
          </a:xfrm>
          <a:prstGeom prst="rect">
            <a:avLst/>
          </a:prstGeom>
        </p:spPr>
        <p:txBody>
          <a:bodyPr wrap="square">
            <a:spAutoFit/>
          </a:bodyPr>
          <a:lstStyle/>
          <a:p>
            <a:pPr marL="257175" indent="-257175" algn="just">
              <a:spcBef>
                <a:spcPts val="300"/>
              </a:spcBef>
              <a:buClr>
                <a:schemeClr val="accent1"/>
              </a:buClr>
              <a:buFont typeface="Wingdings 3" panose="05040102010807070707" pitchFamily="18" charset="2"/>
              <a:buChar char=""/>
              <a:defRPr/>
            </a:pPr>
            <a:r>
              <a:rPr lang="ru-RU" sz="1600" dirty="0" smtClean="0">
                <a:solidFill>
                  <a:srgbClr val="404040"/>
                </a:solidFill>
              </a:rPr>
              <a:t>мобильные </a:t>
            </a:r>
            <a:r>
              <a:rPr lang="ru-RU" sz="1600" dirty="0">
                <a:solidFill>
                  <a:srgbClr val="404040"/>
                </a:solidFill>
              </a:rPr>
              <a:t>РИ в период использования вне радиационного объекта должны находиться под постоянным наблюдением и контролем лица, ответственного за физическую защиту мобильного </a:t>
            </a:r>
            <a:r>
              <a:rPr lang="ru-RU" sz="1600" dirty="0" smtClean="0">
                <a:solidFill>
                  <a:srgbClr val="404040"/>
                </a:solidFill>
              </a:rPr>
              <a:t>РИ;</a:t>
            </a:r>
            <a:endParaRPr lang="ru-RU" sz="1600" dirty="0">
              <a:solidFill>
                <a:srgbClr val="404040"/>
              </a:solidFill>
            </a:endParaRP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404040"/>
                </a:solidFill>
              </a:rPr>
              <a:t>перед </a:t>
            </a:r>
            <a:r>
              <a:rPr lang="ru-RU" sz="1600" dirty="0">
                <a:solidFill>
                  <a:srgbClr val="404040"/>
                </a:solidFill>
              </a:rPr>
              <a:t>каждым перемещением мобильных РИ за пределы территории радиационного объекта лицом, осуществляющим выдачу ЗРИ, должна вноситься запись в журнал учета местонахождения мобильных РИ с указанием своей фамилии, номера и даты распоряжения (приказа) руководителя организации ;</a:t>
            </a: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404040"/>
                </a:solidFill>
              </a:rPr>
              <a:t>при </a:t>
            </a:r>
            <a:r>
              <a:rPr lang="ru-RU" sz="1600" dirty="0">
                <a:solidFill>
                  <a:srgbClr val="404040"/>
                </a:solidFill>
              </a:rPr>
              <a:t>возвращении мобильных РИ на радиационный объект должны проверяться атрибутивные признаки мобильного РИ и входящего в его состав ЗРИ (номер, тип источника), после чего должна быть внесена соответствующая запись об их возврате на исходный ИХ с указанием даты и времени </a:t>
            </a:r>
            <a:r>
              <a:rPr lang="ru-RU" sz="1600" dirty="0" smtClean="0">
                <a:solidFill>
                  <a:srgbClr val="404040"/>
                </a:solidFill>
              </a:rPr>
              <a:t>возврата;</a:t>
            </a:r>
          </a:p>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Журнал учета местонахождения мобильных РИ должен храниться на радиационном объекте бессрочно (</a:t>
            </a:r>
            <a:r>
              <a:rPr lang="ru-RU" sz="1600" dirty="0" smtClean="0">
                <a:solidFill>
                  <a:srgbClr val="404040"/>
                </a:solidFill>
              </a:rPr>
              <a:t>постоянно);</a:t>
            </a: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404040"/>
                </a:solidFill>
              </a:rPr>
              <a:t>должны </a:t>
            </a:r>
            <a:r>
              <a:rPr lang="ru-RU" sz="1600" dirty="0">
                <a:solidFill>
                  <a:srgbClr val="404040"/>
                </a:solidFill>
              </a:rPr>
              <a:t>использоваться пломбы в целях контроля доступа к мобильным </a:t>
            </a:r>
            <a:r>
              <a:rPr lang="ru-RU" sz="1600" dirty="0" smtClean="0">
                <a:solidFill>
                  <a:srgbClr val="404040"/>
                </a:solidFill>
              </a:rPr>
              <a:t>РИ:</a:t>
            </a:r>
          </a:p>
          <a:p>
            <a:pPr marL="257175" indent="-257175" algn="just">
              <a:spcBef>
                <a:spcPts val="300"/>
              </a:spcBef>
              <a:buClr>
                <a:schemeClr val="accent1"/>
              </a:buClr>
              <a:buFont typeface="Wingdings 3" panose="05040102010807070707" pitchFamily="18" charset="2"/>
              <a:buChar char=""/>
              <a:defRPr/>
            </a:pPr>
            <a:r>
              <a:rPr lang="ru-RU" sz="1600" dirty="0" smtClean="0">
                <a:solidFill>
                  <a:srgbClr val="404040"/>
                </a:solidFill>
              </a:rPr>
              <a:t>работы </a:t>
            </a:r>
            <a:r>
              <a:rPr lang="ru-RU" sz="1600" dirty="0">
                <a:solidFill>
                  <a:srgbClr val="404040"/>
                </a:solidFill>
              </a:rPr>
              <a:t>с мобильными РИ на огражденном участке проводятся с применением правила двух лиц, одно из которых входит в состав работников по обеспечению физической защиты.</a:t>
            </a:r>
          </a:p>
        </p:txBody>
      </p:sp>
    </p:spTree>
    <p:extLst>
      <p:ext uri="{BB962C8B-B14F-4D97-AF65-F5344CB8AC3E}">
        <p14:creationId xmlns:p14="http://schemas.microsoft.com/office/powerpoint/2010/main" val="242008145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19450" y="70644"/>
            <a:ext cx="6251575" cy="369332"/>
          </a:xfrm>
          <a:prstGeom prst="rect">
            <a:avLst/>
          </a:prstGeom>
        </p:spPr>
        <p:txBody>
          <a:bodyPr>
            <a:spAutoFit/>
          </a:bodyPr>
          <a:lstStyle/>
          <a:p>
            <a:pPr>
              <a:defRPr/>
            </a:pPr>
            <a:r>
              <a:rPr lang="ru-RU" b="1" dirty="0">
                <a:solidFill>
                  <a:srgbClr val="C00000"/>
                </a:solidFill>
                <a:effectLst>
                  <a:outerShdw blurRad="38100" dist="38100" dir="2700000" algn="tl">
                    <a:srgbClr val="000000">
                      <a:alpha val="43137"/>
                    </a:srgbClr>
                  </a:outerShdw>
                </a:effectLst>
                <a:latin typeface="+mj-lt"/>
                <a:ea typeface="Microsoft YaHei" pitchFamily="34" charset="-122"/>
              </a:rPr>
              <a:t>УВЕДОМЛЕНИЕ О НЕСАНКЦИОНИРОВАННЫХ ДЕЙСТВИЯХ</a:t>
            </a:r>
          </a:p>
        </p:txBody>
      </p:sp>
      <p:sp>
        <p:nvSpPr>
          <p:cNvPr id="9" name="Прямоугольник 8"/>
          <p:cNvSpPr/>
          <p:nvPr/>
        </p:nvSpPr>
        <p:spPr>
          <a:xfrm>
            <a:off x="1169196" y="320534"/>
            <a:ext cx="10768192" cy="3504677"/>
          </a:xfrm>
          <a:prstGeom prst="rect">
            <a:avLst/>
          </a:prstGeom>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indent="627063" algn="just">
              <a:lnSpc>
                <a:spcPct val="112000"/>
              </a:lnSpc>
              <a:defRPr/>
            </a:pPr>
            <a:r>
              <a:rPr lang="ru-RU" altLang="ru-RU" b="1" dirty="0">
                <a:latin typeface="Arial" panose="020B0604020202020204" pitchFamily="34" charset="0"/>
                <a:cs typeface="Arial" panose="020B0604020202020204" pitchFamily="34" charset="0"/>
              </a:rPr>
              <a:t>В течение 1 часа после выявленном случае хищения </a:t>
            </a:r>
            <a:r>
              <a:rPr lang="ru-RU" altLang="ru-RU" b="1" dirty="0" smtClean="0">
                <a:latin typeface="Arial" panose="020B0604020202020204" pitchFamily="34" charset="0"/>
                <a:cs typeface="Arial" panose="020B0604020202020204" pitchFamily="34" charset="0"/>
              </a:rPr>
              <a:t>РВ</a:t>
            </a:r>
            <a:r>
              <a:rPr lang="ru-RU" altLang="ru-RU" dirty="0">
                <a:latin typeface="Arial" panose="020B0604020202020204" pitchFamily="34" charset="0"/>
                <a:cs typeface="Arial" panose="020B0604020202020204" pitchFamily="34" charset="0"/>
              </a:rPr>
              <a:t>, ЯМ, учитываемых в СГУК РВ и </a:t>
            </a:r>
            <a:r>
              <a:rPr lang="ru-RU" altLang="ru-RU" b="1" dirty="0">
                <a:latin typeface="Arial" panose="020B0604020202020204" pitchFamily="34" charset="0"/>
                <a:cs typeface="Arial" panose="020B0604020202020204" pitchFamily="34" charset="0"/>
              </a:rPr>
              <a:t>РАО, РИ </a:t>
            </a:r>
            <a:r>
              <a:rPr lang="ru-RU" altLang="ru-RU" dirty="0">
                <a:latin typeface="Arial" panose="020B0604020202020204" pitchFamily="34" charset="0"/>
                <a:cs typeface="Arial" panose="020B0604020202020204" pitchFamily="34" charset="0"/>
              </a:rPr>
              <a:t>или совершения диверсии, попытке совершения таких действий или об обнаружении похищенных либо пропавших РВ, ЯМ, учитываемых в СГУК РВ и РАО, РИ </a:t>
            </a:r>
            <a:r>
              <a:rPr lang="ru-RU" altLang="ru-RU" b="1" dirty="0">
                <a:latin typeface="Arial" panose="020B0604020202020204" pitchFamily="34" charset="0"/>
                <a:cs typeface="Arial" panose="020B0604020202020204" pitchFamily="34" charset="0"/>
              </a:rPr>
              <a:t>организация по каналу любого вида связи, </a:t>
            </a:r>
            <a:r>
              <a:rPr lang="ru-RU" altLang="ru-RU" dirty="0">
                <a:latin typeface="Arial" panose="020B0604020202020204" pitchFamily="34" charset="0"/>
                <a:cs typeface="Arial" panose="020B0604020202020204" pitchFamily="34" charset="0"/>
              </a:rPr>
              <a:t>определенного в плане физической защиты, должна </a:t>
            </a:r>
            <a:r>
              <a:rPr lang="ru-RU" altLang="ru-RU" b="1" dirty="0" smtClean="0">
                <a:solidFill>
                  <a:srgbClr val="C00000"/>
                </a:solidFill>
                <a:latin typeface="Arial" panose="020B0604020202020204" pitchFamily="34" charset="0"/>
                <a:cs typeface="Arial" panose="020B0604020202020204" pitchFamily="34" charset="0"/>
              </a:rPr>
              <a:t>направить </a:t>
            </a:r>
            <a:r>
              <a:rPr lang="ru-RU" altLang="ru-RU" b="1" dirty="0">
                <a:solidFill>
                  <a:srgbClr val="C00000"/>
                </a:solidFill>
                <a:latin typeface="Arial" panose="020B0604020202020204" pitchFamily="34" charset="0"/>
                <a:cs typeface="Arial" panose="020B0604020202020204" pitchFamily="34" charset="0"/>
              </a:rPr>
              <a:t>первичное уведомление</a:t>
            </a:r>
          </a:p>
          <a:p>
            <a:pPr marL="531813" indent="-531813" algn="just">
              <a:lnSpc>
                <a:spcPct val="112000"/>
              </a:lnSpc>
              <a:buClr>
                <a:schemeClr val="accent1"/>
              </a:buClr>
              <a:buFont typeface="Wingdings 3" panose="05040102010807070707" pitchFamily="18" charset="2"/>
              <a:buChar char=""/>
              <a:defRPr/>
            </a:pPr>
            <a:r>
              <a:rPr lang="ru-RU" altLang="ru-RU" b="1" dirty="0">
                <a:solidFill>
                  <a:srgbClr val="404040"/>
                </a:solidFill>
                <a:latin typeface="Arial" panose="020B0604020202020204" pitchFamily="34" charset="0"/>
                <a:cs typeface="Arial" panose="020B0604020202020204" pitchFamily="34" charset="0"/>
              </a:rPr>
              <a:t>в организации</a:t>
            </a:r>
            <a:r>
              <a:rPr lang="ru-RU" altLang="ru-RU" dirty="0">
                <a:solidFill>
                  <a:srgbClr val="404040"/>
                </a:solidFill>
                <a:latin typeface="Arial" panose="020B0604020202020204" pitchFamily="34" charset="0"/>
                <a:cs typeface="Arial" panose="020B0604020202020204" pitchFamily="34" charset="0"/>
              </a:rPr>
              <a:t>, определенные в плане взаимодействия руководства организации с </a:t>
            </a:r>
            <a:r>
              <a:rPr lang="ru-RU" altLang="ru-RU" b="1" dirty="0">
                <a:solidFill>
                  <a:srgbClr val="404040"/>
                </a:solidFill>
                <a:latin typeface="Arial" panose="020B0604020202020204" pitchFamily="34" charset="0"/>
                <a:cs typeface="Arial" panose="020B0604020202020204" pitchFamily="34" charset="0"/>
              </a:rPr>
              <a:t>силами охраны </a:t>
            </a:r>
            <a:r>
              <a:rPr lang="ru-RU" altLang="ru-RU" dirty="0">
                <a:solidFill>
                  <a:srgbClr val="404040"/>
                </a:solidFill>
                <a:latin typeface="Arial" panose="020B0604020202020204" pitchFamily="34" charset="0"/>
                <a:cs typeface="Arial" panose="020B0604020202020204" pitchFamily="34" charset="0"/>
              </a:rPr>
              <a:t>в штатных и чрезвычайных ситуациях;</a:t>
            </a:r>
          </a:p>
          <a:p>
            <a:pPr marL="531813" indent="-531813" algn="just">
              <a:lnSpc>
                <a:spcPct val="112000"/>
              </a:lnSpc>
              <a:buClr>
                <a:schemeClr val="accent1"/>
              </a:buClr>
              <a:buFont typeface="Wingdings 3" panose="05040102010807070707" pitchFamily="18" charset="2"/>
              <a:buChar char=""/>
              <a:defRPr/>
            </a:pPr>
            <a:r>
              <a:rPr lang="ru-RU" altLang="ru-RU" b="1" dirty="0" smtClean="0">
                <a:solidFill>
                  <a:srgbClr val="404040"/>
                </a:solidFill>
                <a:latin typeface="Arial" panose="020B0604020202020204" pitchFamily="34" charset="0"/>
                <a:cs typeface="Arial" panose="020B0604020202020204" pitchFamily="34" charset="0"/>
              </a:rPr>
              <a:t>оперативному </a:t>
            </a:r>
            <a:r>
              <a:rPr lang="ru-RU" altLang="ru-RU" b="1" dirty="0">
                <a:solidFill>
                  <a:srgbClr val="404040"/>
                </a:solidFill>
                <a:latin typeface="Arial" panose="020B0604020202020204" pitchFamily="34" charset="0"/>
                <a:cs typeface="Arial" panose="020B0604020202020204" pitchFamily="34" charset="0"/>
              </a:rPr>
              <a:t>дежурному Ростехнадзора</a:t>
            </a:r>
            <a:r>
              <a:rPr lang="ru-RU" altLang="ru-RU" dirty="0">
                <a:solidFill>
                  <a:srgbClr val="404040"/>
                </a:solidFill>
                <a:latin typeface="Arial" panose="020B0604020202020204" pitchFamily="34" charset="0"/>
                <a:cs typeface="Arial" panose="020B0604020202020204" pitchFamily="34" charset="0"/>
              </a:rPr>
              <a:t>;</a:t>
            </a:r>
          </a:p>
          <a:p>
            <a:pPr marL="531813" indent="-531813" algn="just">
              <a:lnSpc>
                <a:spcPct val="112000"/>
              </a:lnSpc>
              <a:buClr>
                <a:schemeClr val="accent1"/>
              </a:buClr>
              <a:buFont typeface="Wingdings 3" panose="05040102010807070707" pitchFamily="18" charset="2"/>
              <a:buChar char=""/>
              <a:defRPr/>
            </a:pPr>
            <a:r>
              <a:rPr lang="ru-RU" altLang="ru-RU" b="1" dirty="0" smtClean="0">
                <a:solidFill>
                  <a:srgbClr val="404040"/>
                </a:solidFill>
                <a:latin typeface="Arial" panose="020B0604020202020204" pitchFamily="34" charset="0"/>
                <a:cs typeface="Arial" panose="020B0604020202020204" pitchFamily="34" charset="0"/>
              </a:rPr>
              <a:t>межрегиональному </a:t>
            </a:r>
            <a:r>
              <a:rPr lang="ru-RU" altLang="ru-RU" b="1" dirty="0">
                <a:solidFill>
                  <a:srgbClr val="404040"/>
                </a:solidFill>
                <a:latin typeface="Arial" panose="020B0604020202020204" pitchFamily="34" charset="0"/>
                <a:cs typeface="Arial" panose="020B0604020202020204" pitchFamily="34" charset="0"/>
              </a:rPr>
              <a:t>территориальному управлению </a:t>
            </a:r>
            <a:r>
              <a:rPr lang="ru-RU" altLang="ru-RU" dirty="0">
                <a:solidFill>
                  <a:srgbClr val="404040"/>
                </a:solidFill>
                <a:latin typeface="Arial" panose="020B0604020202020204" pitchFamily="34" charset="0"/>
                <a:cs typeface="Arial" panose="020B0604020202020204" pitchFamily="34" charset="0"/>
              </a:rPr>
              <a:t>по надзору за ядерной и радиационной безопасностью Ростехнадзора, которое непосредственно осуществляет надзор за </a:t>
            </a:r>
            <a:r>
              <a:rPr lang="ru-RU" altLang="ru-RU" dirty="0" smtClean="0">
                <a:solidFill>
                  <a:srgbClr val="404040"/>
                </a:solidFill>
                <a:latin typeface="Arial" panose="020B0604020202020204" pitchFamily="34" charset="0"/>
                <a:cs typeface="Arial" panose="020B0604020202020204" pitchFamily="34" charset="0"/>
              </a:rPr>
              <a:t>организацией.</a:t>
            </a:r>
            <a:endParaRPr lang="ru-RU" altLang="ru-RU" dirty="0">
              <a:solidFill>
                <a:srgbClr val="404040"/>
              </a:solidFill>
              <a:latin typeface="Arial" panose="020B0604020202020204" pitchFamily="34" charset="0"/>
              <a:cs typeface="Arial" panose="020B0604020202020204" pitchFamily="34" charset="0"/>
            </a:endParaRPr>
          </a:p>
        </p:txBody>
      </p:sp>
      <p:grpSp>
        <p:nvGrpSpPr>
          <p:cNvPr id="83973" name="Group 52"/>
          <p:cNvGrpSpPr>
            <a:grpSpLocks/>
          </p:cNvGrpSpPr>
          <p:nvPr/>
        </p:nvGrpSpPr>
        <p:grpSpPr bwMode="auto">
          <a:xfrm>
            <a:off x="983458" y="150019"/>
            <a:ext cx="796925" cy="434975"/>
            <a:chOff x="4692" y="2840"/>
            <a:chExt cx="502" cy="274"/>
          </a:xfrm>
        </p:grpSpPr>
        <p:sp>
          <p:nvSpPr>
            <p:cNvPr id="83976" name="Line 53"/>
            <p:cNvSpPr>
              <a:spLocks noChangeShapeType="1"/>
            </p:cNvSpPr>
            <p:nvPr/>
          </p:nvSpPr>
          <p:spPr bwMode="auto">
            <a:xfrm>
              <a:off x="4694" y="3051"/>
              <a:ext cx="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77" name="Rectangle 54"/>
            <p:cNvSpPr>
              <a:spLocks noChangeArrowheads="1"/>
            </p:cNvSpPr>
            <p:nvPr/>
          </p:nvSpPr>
          <p:spPr bwMode="auto">
            <a:xfrm>
              <a:off x="4694" y="2899"/>
              <a:ext cx="167" cy="152"/>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8" name="Rectangle 55"/>
            <p:cNvSpPr>
              <a:spLocks noChangeArrowheads="1"/>
            </p:cNvSpPr>
            <p:nvPr/>
          </p:nvSpPr>
          <p:spPr bwMode="auto">
            <a:xfrm>
              <a:off x="4855" y="2840"/>
              <a:ext cx="338" cy="211"/>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9" name="Rectangle 56"/>
            <p:cNvSpPr>
              <a:spLocks noChangeArrowheads="1"/>
            </p:cNvSpPr>
            <p:nvPr/>
          </p:nvSpPr>
          <p:spPr bwMode="auto">
            <a:xfrm>
              <a:off x="4740" y="2924"/>
              <a:ext cx="96" cy="6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0" name="Oval 57"/>
            <p:cNvSpPr>
              <a:spLocks noChangeArrowheads="1"/>
            </p:cNvSpPr>
            <p:nvPr/>
          </p:nvSpPr>
          <p:spPr bwMode="auto">
            <a:xfrm>
              <a:off x="5051"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1" name="Rectangle 58"/>
            <p:cNvSpPr>
              <a:spLocks noChangeArrowheads="1"/>
            </p:cNvSpPr>
            <p:nvPr/>
          </p:nvSpPr>
          <p:spPr bwMode="auto">
            <a:xfrm rot="1511715">
              <a:off x="4692" y="2886"/>
              <a:ext cx="67" cy="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2" name="Line 60"/>
            <p:cNvSpPr>
              <a:spLocks noChangeShapeType="1"/>
            </p:cNvSpPr>
            <p:nvPr/>
          </p:nvSpPr>
          <p:spPr bwMode="auto">
            <a:xfrm>
              <a:off x="4786" y="2924"/>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83" name="Oval 61"/>
            <p:cNvSpPr>
              <a:spLocks noChangeArrowheads="1"/>
            </p:cNvSpPr>
            <p:nvPr/>
          </p:nvSpPr>
          <p:spPr bwMode="auto">
            <a:xfrm>
              <a:off x="4765"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pic>
          <p:nvPicPr>
            <p:cNvPr id="83984" name="Picture 62" descr="zna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2" y="2878"/>
              <a:ext cx="1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Line 63"/>
            <p:cNvSpPr>
              <a:spLocks noChangeShapeType="1"/>
            </p:cNvSpPr>
            <p:nvPr/>
          </p:nvSpPr>
          <p:spPr bwMode="auto">
            <a:xfrm flipH="1">
              <a:off x="4694" y="2899"/>
              <a:ext cx="69"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cxnSp>
        <p:nvCxnSpPr>
          <p:cNvPr id="24" name="Прямая соединительная линия 23"/>
          <p:cNvCxnSpPr/>
          <p:nvPr/>
        </p:nvCxnSpPr>
        <p:spPr>
          <a:xfrm>
            <a:off x="1125587" y="128588"/>
            <a:ext cx="828675" cy="546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1107057" y="111125"/>
            <a:ext cx="776287" cy="5635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55403" y="3891342"/>
            <a:ext cx="11075356" cy="830997"/>
          </a:xfrm>
          <a:prstGeom prst="rect">
            <a:avLst/>
          </a:prstGeom>
        </p:spPr>
        <p:txBody>
          <a:bodyPr wrap="square">
            <a:spAutoFit/>
          </a:bodyPr>
          <a:lstStyle/>
          <a:p>
            <a:pPr indent="273050" algn="just"/>
            <a:r>
              <a:rPr lang="ru-RU" sz="1600" dirty="0" smtClean="0">
                <a:solidFill>
                  <a:srgbClr val="000000"/>
                </a:solidFill>
                <a:latin typeface="Arial" panose="020B0604020202020204" pitchFamily="34" charset="0"/>
                <a:ea typeface="Microsoft Sans Serif" panose="020B0604020202020204" pitchFamily="34" charset="0"/>
              </a:rPr>
              <a:t>Дополнительная </a:t>
            </a:r>
            <a:r>
              <a:rPr lang="ru-RU" sz="1600" dirty="0">
                <a:solidFill>
                  <a:srgbClr val="000000"/>
                </a:solidFill>
                <a:latin typeface="Arial" panose="020B0604020202020204" pitchFamily="34" charset="0"/>
                <a:ea typeface="Microsoft Sans Serif" panose="020B0604020202020204" pitchFamily="34" charset="0"/>
              </a:rPr>
              <a:t>информация, включая новые факты, ставшие известными после направления первичного уведомления и представления уведомления, должна направляться в течение 24 часов с момента обнаружения указанных обстоятельств </a:t>
            </a:r>
            <a:r>
              <a:rPr lang="ru-RU" sz="1600" b="1" dirty="0">
                <a:solidFill>
                  <a:srgbClr val="000000"/>
                </a:solidFill>
                <a:latin typeface="Arial" panose="020B0604020202020204" pitchFamily="34" charset="0"/>
                <a:ea typeface="Microsoft Sans Serif" panose="020B0604020202020204" pitchFamily="34" charset="0"/>
              </a:rPr>
              <a:t>руководителем организации </a:t>
            </a:r>
            <a:r>
              <a:rPr lang="ru-RU" sz="1600" dirty="0">
                <a:solidFill>
                  <a:srgbClr val="000000"/>
                </a:solidFill>
                <a:latin typeface="Arial" panose="020B0604020202020204" pitchFamily="34" charset="0"/>
                <a:ea typeface="Microsoft Sans Serif" panose="020B0604020202020204" pitchFamily="34" charset="0"/>
              </a:rPr>
              <a:t>или </a:t>
            </a:r>
            <a:r>
              <a:rPr lang="ru-RU" sz="1600" b="1" dirty="0">
                <a:solidFill>
                  <a:srgbClr val="000000"/>
                </a:solidFill>
                <a:latin typeface="Arial" panose="020B0604020202020204" pitchFamily="34" charset="0"/>
                <a:ea typeface="Microsoft Sans Serif" panose="020B0604020202020204" pitchFamily="34" charset="0"/>
              </a:rPr>
              <a:t>уполномоченным им лицом </a:t>
            </a:r>
            <a:endParaRPr lang="ru-RU" sz="1600" b="1" dirty="0"/>
          </a:p>
        </p:txBody>
      </p:sp>
      <p:sp>
        <p:nvSpPr>
          <p:cNvPr id="19" name="TextBox 18">
            <a:extLst>
              <a:ext uri="{FF2B5EF4-FFF2-40B4-BE49-F238E27FC236}">
                <a16:creationId xmlns:a16="http://schemas.microsoft.com/office/drawing/2014/main" id="{FA20320E-BA33-4E43-856D-323E0B00E652}"/>
              </a:ext>
            </a:extLst>
          </p:cNvPr>
          <p:cNvSpPr txBox="1"/>
          <p:nvPr/>
        </p:nvSpPr>
        <p:spPr>
          <a:xfrm>
            <a:off x="986633" y="4826836"/>
            <a:ext cx="10924318"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Диверсия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преднамеренное действие в отношении РВ, ЯМ, учитываемых в СГУК РВ и РАО, РИ или ПХ, способное привести к аварии и создать вред здоровью и (или) угрозу жизни людей в результате воздействия радиации и (или) привести к радиоактивному загрязнению окружающей среды..</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FA20320E-BA33-4E43-856D-323E0B00E652}"/>
              </a:ext>
            </a:extLst>
          </p:cNvPr>
          <p:cNvSpPr txBox="1"/>
          <p:nvPr/>
        </p:nvSpPr>
        <p:spPr>
          <a:xfrm>
            <a:off x="1036639" y="5877272"/>
            <a:ext cx="10874312"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Несанкционированное действие нарушителей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совершение или попытка совершения радиационной диверсии, хищения РВ, ЯМ, учитываемых в СГУК РВ и РАО, РИ, несанкционированного доступа на радиационные объекты (в ЗОД), проноса (провоза) запрещенных предметов, вывода из строя или нарушения функционирования </a:t>
            </a:r>
            <a:r>
              <a:rPr lang="ru-RU" sz="1400" dirty="0" smtClean="0">
                <a:solidFill>
                  <a:srgbClr val="002060"/>
                </a:solidFill>
                <a:latin typeface="Arial" panose="020B0604020202020204" pitchFamily="34" charset="0"/>
                <a:ea typeface="Times New Roman" panose="02020603050405020304" pitchFamily="18" charset="0"/>
              </a:rPr>
              <a:t>ИТСФЗ.</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667444"/>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6"/>
          <p:cNvSpPr>
            <a:spLocks noChangeArrowheads="1"/>
          </p:cNvSpPr>
          <p:nvPr/>
        </p:nvSpPr>
        <p:spPr bwMode="auto">
          <a:xfrm>
            <a:off x="986633" y="523449"/>
            <a:ext cx="10960855" cy="59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lnSpc>
                <a:spcPct val="112000"/>
              </a:lnSpc>
              <a:spcBef>
                <a:spcPct val="0"/>
              </a:spcBef>
              <a:spcAft>
                <a:spcPts val="600"/>
              </a:spcAft>
              <a:buClrTx/>
              <a:buFontTx/>
              <a:buNone/>
              <a:defRPr/>
            </a:pPr>
            <a:r>
              <a:rPr lang="ru-RU" altLang="ru-RU" sz="1600" b="1" dirty="0" smtClean="0">
                <a:solidFill>
                  <a:schemeClr val="tx1"/>
                </a:solidFill>
                <a:latin typeface="Arial" panose="020B0604020202020204" pitchFamily="34" charset="0"/>
                <a:cs typeface="Arial" panose="020B0604020202020204" pitchFamily="34" charset="0"/>
              </a:rPr>
              <a:t>                 В </a:t>
            </a:r>
            <a:r>
              <a:rPr lang="ru-RU" altLang="ru-RU" sz="1600" b="1" dirty="0">
                <a:solidFill>
                  <a:schemeClr val="tx1"/>
                </a:solidFill>
                <a:latin typeface="Arial" panose="020B0604020202020204" pitchFamily="34" charset="0"/>
                <a:cs typeface="Arial" panose="020B0604020202020204" pitchFamily="34" charset="0"/>
              </a:rPr>
              <a:t>течение 24 часов</a:t>
            </a:r>
            <a:r>
              <a:rPr lang="ru-RU" altLang="ru-RU" sz="1600" dirty="0">
                <a:solidFill>
                  <a:schemeClr val="tx1"/>
                </a:solidFill>
                <a:latin typeface="Arial" panose="020B0604020202020204" pitchFamily="34" charset="0"/>
                <a:cs typeface="Arial" panose="020B0604020202020204" pitchFamily="34" charset="0"/>
              </a:rPr>
              <a:t> после </a:t>
            </a:r>
            <a:r>
              <a:rPr lang="ru-RU" altLang="ru-RU" sz="1600" dirty="0" err="1">
                <a:solidFill>
                  <a:schemeClr val="tx1"/>
                </a:solidFill>
                <a:latin typeface="Arial" panose="020B0604020202020204" pitchFamily="34" charset="0"/>
                <a:cs typeface="Arial" panose="020B0604020202020204" pitchFamily="34" charset="0"/>
              </a:rPr>
              <a:t>после</a:t>
            </a:r>
            <a:r>
              <a:rPr lang="ru-RU" altLang="ru-RU" sz="1600" dirty="0">
                <a:solidFill>
                  <a:schemeClr val="tx1"/>
                </a:solidFill>
                <a:latin typeface="Arial" panose="020B0604020202020204" pitchFamily="34" charset="0"/>
                <a:cs typeface="Arial" panose="020B0604020202020204" pitchFamily="34" charset="0"/>
              </a:rPr>
              <a:t> выявления нарушения, связанного с хищением РВ, ЯМ, учитываемых в СГУК РВ и РАО, РИ или совершением диверсии, попытками совершения таких действий или обнаружением похищенных либо пропавших РВ, ЯМ, учитываемых в СГУК РВ и РАО, РИ, </a:t>
            </a:r>
            <a:r>
              <a:rPr lang="ru-RU" altLang="ru-RU" sz="1600" b="1" dirty="0">
                <a:solidFill>
                  <a:schemeClr val="tx1"/>
                </a:solidFill>
                <a:latin typeface="Arial" panose="020B0604020202020204" pitchFamily="34" charset="0"/>
                <a:cs typeface="Arial" panose="020B0604020202020204" pitchFamily="34" charset="0"/>
              </a:rPr>
              <a:t>по каналу любого вида связи, </a:t>
            </a:r>
            <a:r>
              <a:rPr lang="ru-RU" altLang="ru-RU" sz="1600" dirty="0">
                <a:solidFill>
                  <a:schemeClr val="tx1"/>
                </a:solidFill>
                <a:latin typeface="Arial" panose="020B0604020202020204" pitchFamily="34" charset="0"/>
                <a:cs typeface="Arial" panose="020B0604020202020204" pitchFamily="34" charset="0"/>
              </a:rPr>
              <a:t>определенного в плане физической защиты, организациям и органам, </a:t>
            </a:r>
            <a:r>
              <a:rPr lang="ru-RU" altLang="ru-RU" sz="1600" dirty="0" smtClean="0">
                <a:solidFill>
                  <a:srgbClr val="C00000"/>
                </a:solidFill>
                <a:latin typeface="Arial" panose="020B0604020202020204" pitchFamily="34" charset="0"/>
                <a:cs typeface="Arial" panose="020B0604020202020204" pitchFamily="34" charset="0"/>
              </a:rPr>
              <a:t>должно </a:t>
            </a:r>
            <a:r>
              <a:rPr lang="ru-RU" altLang="ru-RU" sz="1600" dirty="0">
                <a:solidFill>
                  <a:srgbClr val="C00000"/>
                </a:solidFill>
                <a:latin typeface="Arial" panose="020B0604020202020204" pitchFamily="34" charset="0"/>
                <a:cs typeface="Arial" panose="020B0604020202020204" pitchFamily="34" charset="0"/>
              </a:rPr>
              <a:t>быть представлено подписанное руководителем организации или уполномоченным им лицом </a:t>
            </a:r>
            <a:r>
              <a:rPr lang="ru-RU" altLang="ru-RU" sz="1600" b="1" dirty="0">
                <a:solidFill>
                  <a:srgbClr val="C00000"/>
                </a:solidFill>
                <a:latin typeface="Arial" panose="020B0604020202020204" pitchFamily="34" charset="0"/>
                <a:cs typeface="Arial" panose="020B0604020202020204" pitchFamily="34" charset="0"/>
              </a:rPr>
              <a:t>уведомление</a:t>
            </a:r>
            <a:r>
              <a:rPr lang="ru-RU" altLang="ru-RU" sz="1600" dirty="0">
                <a:solidFill>
                  <a:schemeClr val="tx1"/>
                </a:solidFill>
                <a:latin typeface="Arial" panose="020B0604020202020204" pitchFamily="34" charset="0"/>
                <a:cs typeface="Arial" panose="020B0604020202020204" pitchFamily="34" charset="0"/>
              </a:rPr>
              <a:t>, содержащее следующие </a:t>
            </a:r>
            <a:r>
              <a:rPr lang="ru-RU" altLang="ru-RU" sz="1600" dirty="0" smtClean="0">
                <a:solidFill>
                  <a:schemeClr val="tx1"/>
                </a:solidFill>
                <a:latin typeface="Arial" panose="020B0604020202020204" pitchFamily="34" charset="0"/>
                <a:cs typeface="Arial" panose="020B0604020202020204" pitchFamily="34" charset="0"/>
              </a:rPr>
              <a:t>сведения:</a:t>
            </a:r>
            <a:endParaRPr lang="ru-RU" altLang="ru-RU" sz="1600" dirty="0">
              <a:solidFill>
                <a:schemeClr val="tx1"/>
              </a:solidFill>
              <a:latin typeface="Arial" panose="020B0604020202020204" pitchFamily="34" charset="0"/>
              <a:cs typeface="Arial" panose="020B0604020202020204" pitchFamily="34" charset="0"/>
            </a:endParaRPr>
          </a:p>
          <a:p>
            <a:pPr marL="627063" indent="-271463" algn="just">
              <a:lnSpc>
                <a:spcPct val="112000"/>
              </a:lnSpc>
              <a:spcBef>
                <a:spcPct val="0"/>
              </a:spcBef>
              <a:defRPr/>
            </a:pPr>
            <a:r>
              <a:rPr lang="ru-RU" altLang="ru-RU" sz="1600" b="1" dirty="0">
                <a:latin typeface="Arial" panose="020B0604020202020204" pitchFamily="34" charset="0"/>
                <a:cs typeface="Arial" panose="020B0604020202020204" pitchFamily="34" charset="0"/>
              </a:rPr>
              <a:t>лицо, обнаружившее нарушение</a:t>
            </a:r>
            <a:r>
              <a:rPr lang="ru-RU" altLang="ru-RU" sz="1600" dirty="0">
                <a:latin typeface="Arial" panose="020B0604020202020204" pitchFamily="34" charset="0"/>
                <a:cs typeface="Arial" panose="020B0604020202020204" pitchFamily="34" charset="0"/>
              </a:rPr>
              <a:t>, связанное с хищением РВ, ЯМ, учитываемых в СГУК РВ и РАО, РИ или совершением диверсии, попытками совершения таких действий или обнаружением похищенных либо пропавших РВ, ЯМ, учитываемых в СГУК РВ и РАО, РИ;</a:t>
            </a:r>
          </a:p>
          <a:p>
            <a:pPr marL="627063" indent="-271463" algn="just">
              <a:lnSpc>
                <a:spcPct val="112000"/>
              </a:lnSpc>
              <a:spcBef>
                <a:spcPct val="0"/>
              </a:spcBef>
              <a:defRPr/>
            </a:pPr>
            <a:r>
              <a:rPr lang="ru-RU" altLang="ru-RU" sz="1600" b="1" dirty="0" smtClean="0">
                <a:latin typeface="Arial" panose="020B0604020202020204" pitchFamily="34" charset="0"/>
                <a:cs typeface="Arial" panose="020B0604020202020204" pitchFamily="34" charset="0"/>
              </a:rPr>
              <a:t>дату </a:t>
            </a:r>
            <a:r>
              <a:rPr lang="ru-RU" altLang="ru-RU" sz="1600" b="1" dirty="0">
                <a:latin typeface="Arial" panose="020B0604020202020204" pitchFamily="34" charset="0"/>
                <a:cs typeface="Arial" panose="020B0604020202020204" pitchFamily="34" charset="0"/>
              </a:rPr>
              <a:t>и время выявленного нарушения</a:t>
            </a:r>
            <a:r>
              <a:rPr lang="ru-RU" altLang="ru-RU" sz="1600" dirty="0">
                <a:latin typeface="Arial" panose="020B0604020202020204" pitchFamily="34" charset="0"/>
                <a:cs typeface="Arial" panose="020B0604020202020204" pitchFamily="34" charset="0"/>
              </a:rPr>
              <a:t>, связанного с хищением РВ, ЯМ, учитываемых в СГУК РВ и РАО, РИ или совершением диверсии, попытками совершения таких действий или обнаружением похищенных либо пропавших РВ, ЯМ, учитываемых в СГУК РВ и РАО, РИ;</a:t>
            </a:r>
          </a:p>
          <a:p>
            <a:pPr marL="627063" indent="-271463" algn="just">
              <a:lnSpc>
                <a:spcPct val="112000"/>
              </a:lnSpc>
              <a:spcBef>
                <a:spcPct val="0"/>
              </a:spcBef>
              <a:defRPr/>
            </a:pPr>
            <a:r>
              <a:rPr lang="ru-RU" altLang="ru-RU" sz="1600" b="1" dirty="0" smtClean="0">
                <a:latin typeface="Arial" panose="020B0604020202020204" pitchFamily="34" charset="0"/>
                <a:cs typeface="Arial" panose="020B0604020202020204" pitchFamily="34" charset="0"/>
              </a:rPr>
              <a:t>местоположение </a:t>
            </a:r>
            <a:r>
              <a:rPr lang="ru-RU" altLang="ru-RU" sz="1600" b="1" dirty="0">
                <a:latin typeface="Arial" panose="020B0604020202020204" pitchFamily="34" charset="0"/>
                <a:cs typeface="Arial" panose="020B0604020202020204" pitchFamily="34" charset="0"/>
              </a:rPr>
              <a:t>нарушения</a:t>
            </a:r>
            <a:r>
              <a:rPr lang="ru-RU" altLang="ru-RU" sz="1600" dirty="0">
                <a:latin typeface="Arial" panose="020B0604020202020204" pitchFamily="34" charset="0"/>
                <a:cs typeface="Arial" panose="020B0604020202020204" pitchFamily="34" charset="0"/>
              </a:rPr>
              <a:t>, связанного с хищением РВ, ЯМ, учитываемых в СГУК РВ и РАО, РИ или совершением диверсии, попытками совершения таких действий или обнаружением похищенных либо пропавших РВ, ЯМ, учитываемых в СГУК РВ и РАО, РИ, и описание обстоятельств, связанных с пропажей, хищением РВ, ЯМ, учитываемых в СГУК РВ и РАО, РИ, или совершения диверсии, попыток совершения таких действий;</a:t>
            </a:r>
          </a:p>
          <a:p>
            <a:pPr marL="627063" indent="-271463" algn="just">
              <a:lnSpc>
                <a:spcPct val="112000"/>
              </a:lnSpc>
              <a:spcBef>
                <a:spcPct val="0"/>
              </a:spcBef>
              <a:defRPr/>
            </a:pPr>
            <a:r>
              <a:rPr lang="ru-RU" altLang="ru-RU" sz="1600" b="1" dirty="0" smtClean="0">
                <a:latin typeface="Arial" panose="020B0604020202020204" pitchFamily="34" charset="0"/>
                <a:cs typeface="Arial" panose="020B0604020202020204" pitchFamily="34" charset="0"/>
              </a:rPr>
              <a:t>вид</a:t>
            </a:r>
            <a:r>
              <a:rPr lang="ru-RU" altLang="ru-RU" sz="1600" b="1" dirty="0">
                <a:latin typeface="Arial" panose="020B0604020202020204" pitchFamily="34" charset="0"/>
                <a:cs typeface="Arial" panose="020B0604020202020204" pitchFamily="34" charset="0"/>
              </a:rPr>
              <a:t>, категории, количественные характеристики </a:t>
            </a:r>
            <a:r>
              <a:rPr lang="ru-RU" altLang="ru-RU" sz="1600" dirty="0">
                <a:latin typeface="Arial" panose="020B0604020202020204" pitchFamily="34" charset="0"/>
                <a:cs typeface="Arial" panose="020B0604020202020204" pitchFamily="34" charset="0"/>
              </a:rPr>
              <a:t>РВ, ЯМ, учитываемых в СГУК РВ и РАО, РИ, в отношении которых были осуществлены несанкционированные действия нарушителей, а также вид пропавшего либо обнаруженного РВ, ЯМ, учитываемого в СГУК РВ и РАО, РИ;</a:t>
            </a:r>
          </a:p>
          <a:p>
            <a:pPr marL="627063" indent="-271463" algn="just">
              <a:lnSpc>
                <a:spcPct val="112000"/>
              </a:lnSpc>
              <a:spcBef>
                <a:spcPct val="0"/>
              </a:spcBef>
              <a:defRPr/>
            </a:pPr>
            <a:r>
              <a:rPr lang="ru-RU" altLang="ru-RU" sz="1600" b="1" dirty="0" smtClean="0">
                <a:latin typeface="Arial" panose="020B0604020202020204" pitchFamily="34" charset="0"/>
                <a:cs typeface="Arial" panose="020B0604020202020204" pitchFamily="34" charset="0"/>
              </a:rPr>
              <a:t>принятые </a:t>
            </a:r>
            <a:r>
              <a:rPr lang="ru-RU" altLang="ru-RU" sz="1600" b="1" dirty="0">
                <a:latin typeface="Arial" panose="020B0604020202020204" pitchFamily="34" charset="0"/>
                <a:cs typeface="Arial" panose="020B0604020202020204" pitchFamily="34" charset="0"/>
              </a:rPr>
              <a:t>меры, их результат и план дальнейших действий для обеспечения физической </a:t>
            </a:r>
            <a:r>
              <a:rPr lang="ru-RU" altLang="ru-RU" sz="1600" b="1" dirty="0" smtClean="0">
                <a:latin typeface="Arial" panose="020B0604020202020204" pitchFamily="34" charset="0"/>
                <a:cs typeface="Arial" panose="020B0604020202020204" pitchFamily="34" charset="0"/>
              </a:rPr>
              <a:t>защиты</a:t>
            </a:r>
            <a:r>
              <a:rPr lang="ru-RU" altLang="ru-RU" sz="1600" dirty="0" smtClean="0">
                <a:latin typeface="Arial" panose="020B0604020202020204" pitchFamily="34" charset="0"/>
                <a:cs typeface="Arial" panose="020B0604020202020204" pitchFamily="34" charset="0"/>
              </a:rPr>
              <a:t>.</a:t>
            </a:r>
            <a:endParaRPr lang="ru-RU" altLang="ru-RU" sz="1600"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3219450" y="70644"/>
            <a:ext cx="6251575" cy="369332"/>
          </a:xfrm>
          <a:prstGeom prst="rect">
            <a:avLst/>
          </a:prstGeom>
        </p:spPr>
        <p:txBody>
          <a:bodyPr>
            <a:spAutoFit/>
          </a:bodyPr>
          <a:lstStyle/>
          <a:p>
            <a:pPr>
              <a:defRPr/>
            </a:pPr>
            <a:r>
              <a:rPr lang="ru-RU" b="1" dirty="0">
                <a:solidFill>
                  <a:srgbClr val="C00000"/>
                </a:solidFill>
                <a:effectLst>
                  <a:outerShdw blurRad="38100" dist="38100" dir="2700000" algn="tl">
                    <a:srgbClr val="000000">
                      <a:alpha val="43137"/>
                    </a:srgbClr>
                  </a:outerShdw>
                </a:effectLst>
                <a:latin typeface="+mj-lt"/>
                <a:ea typeface="Microsoft YaHei" pitchFamily="34" charset="-122"/>
              </a:rPr>
              <a:t>УВЕДОМЛЕНИЕ О НЕСАНКЦИОНИРОВАННЫХ ДЕЙСТВИЯХ</a:t>
            </a:r>
          </a:p>
        </p:txBody>
      </p:sp>
      <p:grpSp>
        <p:nvGrpSpPr>
          <p:cNvPr id="83973" name="Group 52"/>
          <p:cNvGrpSpPr>
            <a:grpSpLocks/>
          </p:cNvGrpSpPr>
          <p:nvPr/>
        </p:nvGrpSpPr>
        <p:grpSpPr bwMode="auto">
          <a:xfrm>
            <a:off x="983458" y="150019"/>
            <a:ext cx="796925" cy="434975"/>
            <a:chOff x="4692" y="2840"/>
            <a:chExt cx="502" cy="274"/>
          </a:xfrm>
        </p:grpSpPr>
        <p:sp>
          <p:nvSpPr>
            <p:cNvPr id="83976" name="Line 53"/>
            <p:cNvSpPr>
              <a:spLocks noChangeShapeType="1"/>
            </p:cNvSpPr>
            <p:nvPr/>
          </p:nvSpPr>
          <p:spPr bwMode="auto">
            <a:xfrm>
              <a:off x="4694" y="3051"/>
              <a:ext cx="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77" name="Rectangle 54"/>
            <p:cNvSpPr>
              <a:spLocks noChangeArrowheads="1"/>
            </p:cNvSpPr>
            <p:nvPr/>
          </p:nvSpPr>
          <p:spPr bwMode="auto">
            <a:xfrm>
              <a:off x="4694" y="2899"/>
              <a:ext cx="167" cy="152"/>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8" name="Rectangle 55"/>
            <p:cNvSpPr>
              <a:spLocks noChangeArrowheads="1"/>
            </p:cNvSpPr>
            <p:nvPr/>
          </p:nvSpPr>
          <p:spPr bwMode="auto">
            <a:xfrm>
              <a:off x="4855" y="2840"/>
              <a:ext cx="338" cy="211"/>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9" name="Rectangle 56"/>
            <p:cNvSpPr>
              <a:spLocks noChangeArrowheads="1"/>
            </p:cNvSpPr>
            <p:nvPr/>
          </p:nvSpPr>
          <p:spPr bwMode="auto">
            <a:xfrm>
              <a:off x="4740" y="2924"/>
              <a:ext cx="96" cy="6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0" name="Oval 57"/>
            <p:cNvSpPr>
              <a:spLocks noChangeArrowheads="1"/>
            </p:cNvSpPr>
            <p:nvPr/>
          </p:nvSpPr>
          <p:spPr bwMode="auto">
            <a:xfrm>
              <a:off x="5051"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1" name="Rectangle 58"/>
            <p:cNvSpPr>
              <a:spLocks noChangeArrowheads="1"/>
            </p:cNvSpPr>
            <p:nvPr/>
          </p:nvSpPr>
          <p:spPr bwMode="auto">
            <a:xfrm rot="1511715">
              <a:off x="4692" y="2886"/>
              <a:ext cx="67" cy="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2" name="Line 60"/>
            <p:cNvSpPr>
              <a:spLocks noChangeShapeType="1"/>
            </p:cNvSpPr>
            <p:nvPr/>
          </p:nvSpPr>
          <p:spPr bwMode="auto">
            <a:xfrm>
              <a:off x="4786" y="2924"/>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83" name="Oval 61"/>
            <p:cNvSpPr>
              <a:spLocks noChangeArrowheads="1"/>
            </p:cNvSpPr>
            <p:nvPr/>
          </p:nvSpPr>
          <p:spPr bwMode="auto">
            <a:xfrm>
              <a:off x="4765"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pic>
          <p:nvPicPr>
            <p:cNvPr id="83984" name="Picture 62" descr="zna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2" y="2878"/>
              <a:ext cx="1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Line 63"/>
            <p:cNvSpPr>
              <a:spLocks noChangeShapeType="1"/>
            </p:cNvSpPr>
            <p:nvPr/>
          </p:nvSpPr>
          <p:spPr bwMode="auto">
            <a:xfrm flipH="1">
              <a:off x="4694" y="2899"/>
              <a:ext cx="69"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cxnSp>
        <p:nvCxnSpPr>
          <p:cNvPr id="24" name="Прямая соединительная линия 23"/>
          <p:cNvCxnSpPr/>
          <p:nvPr/>
        </p:nvCxnSpPr>
        <p:spPr>
          <a:xfrm>
            <a:off x="1125587" y="128588"/>
            <a:ext cx="828675" cy="546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1107057" y="111125"/>
            <a:ext cx="776287" cy="56356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92041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a:off x="960679" y="61090"/>
            <a:ext cx="11065147" cy="2736304"/>
            <a:chOff x="720" y="1299"/>
            <a:chExt cx="1367" cy="2539"/>
          </a:xfrm>
        </p:grpSpPr>
        <p:sp>
          <p:nvSpPr>
            <p:cNvPr id="10"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1" name="AutoShape 5"/>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2"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3"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4"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5"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grpSp>
          <p:nvGrpSpPr>
            <p:cNvPr id="16" name="Group 10"/>
            <p:cNvGrpSpPr>
              <a:grpSpLocks/>
            </p:cNvGrpSpPr>
            <p:nvPr/>
          </p:nvGrpSpPr>
          <p:grpSpPr bwMode="auto">
            <a:xfrm>
              <a:off x="1189" y="1299"/>
              <a:ext cx="405" cy="392"/>
              <a:chOff x="1289" y="587"/>
              <a:chExt cx="668" cy="647"/>
            </a:xfrm>
          </p:grpSpPr>
          <p:sp>
            <p:nvSpPr>
              <p:cNvPr id="19" name="Oval 11"/>
              <p:cNvSpPr>
                <a:spLocks noChangeArrowheads="1"/>
              </p:cNvSpPr>
              <p:nvPr/>
            </p:nvSpPr>
            <p:spPr bwMode="gray">
              <a:xfrm>
                <a:off x="1289" y="714"/>
                <a:ext cx="668"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0"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2"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3"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grpSp>
        <p:sp>
          <p:nvSpPr>
            <p:cNvPr id="17" name="Text Box 16"/>
            <p:cNvSpPr txBox="1">
              <a:spLocks noChangeArrowheads="1"/>
            </p:cNvSpPr>
            <p:nvPr/>
          </p:nvSpPr>
          <p:spPr bwMode="gray">
            <a:xfrm>
              <a:off x="1354" y="1354"/>
              <a:ext cx="6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altLang="ru-RU" sz="1200" dirty="0" smtClean="0">
                  <a:solidFill>
                    <a:srgbClr val="000000"/>
                  </a:solidFill>
                </a:rPr>
                <a:t>Ст.3 </a:t>
              </a:r>
              <a:endParaRPr lang="en-US" altLang="ru-RU" sz="1200" dirty="0"/>
            </a:p>
          </p:txBody>
        </p:sp>
        <p:sp>
          <p:nvSpPr>
            <p:cNvPr id="18" name="Text Box 17"/>
            <p:cNvSpPr txBox="1">
              <a:spLocks noChangeArrowheads="1"/>
            </p:cNvSpPr>
            <p:nvPr/>
          </p:nvSpPr>
          <p:spPr bwMode="gray">
            <a:xfrm>
              <a:off x="743" y="1573"/>
              <a:ext cx="1317" cy="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dirty="0" smtClean="0"/>
                <a:t>Для </a:t>
              </a:r>
              <a:r>
                <a:rPr lang="ru-RU" dirty="0"/>
                <a:t>осуществления физической защиты РВ, ЯМ, учитываемых в СГУК РВ и РАО, РИ и ПХ </a:t>
              </a:r>
              <a:r>
                <a:rPr lang="ru-RU" b="1" dirty="0"/>
                <a:t>руководителем организации </a:t>
              </a:r>
              <a:r>
                <a:rPr lang="ru-RU" dirty="0"/>
                <a:t>(</a:t>
              </a:r>
              <a:r>
                <a:rPr lang="ru-RU" b="1" i="1" dirty="0"/>
                <a:t>обособленного подразделения</a:t>
              </a:r>
              <a:r>
                <a:rPr lang="ru-RU" dirty="0"/>
                <a:t>), </a:t>
              </a:r>
              <a:r>
                <a:rPr lang="ru-RU" b="1" dirty="0"/>
                <a:t>осуществляющей эксплуатацию РИ и (или) ПХ, обращение с РВ, ЯМ</a:t>
              </a:r>
              <a:r>
                <a:rPr lang="ru-RU" dirty="0"/>
                <a:t>, учитываемыми в СГУК РВ и РАО, или лицом, им уполномоченным </a:t>
              </a:r>
              <a:r>
                <a:rPr lang="ru-RU" dirty="0" smtClean="0"/>
                <a:t>(руководитель </a:t>
              </a:r>
              <a:r>
                <a:rPr lang="ru-RU" dirty="0"/>
                <a:t>организации или уполномоченное им лицо), </a:t>
              </a:r>
              <a:r>
                <a:rPr lang="ru-RU" b="1" dirty="0"/>
                <a:t>должна быть создана </a:t>
              </a:r>
              <a:r>
                <a:rPr lang="ru-RU" b="1" dirty="0">
                  <a:solidFill>
                    <a:srgbClr val="C00000"/>
                  </a:solidFill>
                </a:rPr>
                <a:t>система физической защиты радиационных объектов</a:t>
              </a:r>
              <a:r>
                <a:rPr lang="ru-RU" dirty="0"/>
                <a:t>.</a:t>
              </a:r>
              <a:endParaRPr lang="en-US" altLang="ru-RU" dirty="0"/>
            </a:p>
          </p:txBody>
        </p:sp>
      </p:grpSp>
      <p:sp>
        <p:nvSpPr>
          <p:cNvPr id="2" name="Прямоугольник 1"/>
          <p:cNvSpPr/>
          <p:nvPr/>
        </p:nvSpPr>
        <p:spPr>
          <a:xfrm>
            <a:off x="2567608" y="2392088"/>
            <a:ext cx="7416825" cy="617861"/>
          </a:xfrm>
          <a:prstGeom prst="rect">
            <a:avLst/>
          </a:prstGeom>
        </p:spPr>
        <p:txBody>
          <a:bodyPr wrap="square">
            <a:spAutoFit/>
          </a:bodyPr>
          <a:lstStyle/>
          <a:p>
            <a:pPr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b="1" dirty="0" smtClean="0">
                <a:solidFill>
                  <a:schemeClr val="bg2">
                    <a:lumMod val="25000"/>
                  </a:schemeClr>
                </a:solidFill>
                <a:ea typeface="Microsoft YaHei" pitchFamily="34" charset="-122"/>
              </a:rPr>
              <a:t>Цель системы </a:t>
            </a:r>
            <a:r>
              <a:rPr lang="ru-RU" altLang="ru-RU" sz="2000" b="1" dirty="0">
                <a:solidFill>
                  <a:schemeClr val="bg2">
                    <a:lumMod val="25000"/>
                  </a:schemeClr>
                </a:solidFill>
                <a:ea typeface="Microsoft YaHei" pitchFamily="34" charset="-122"/>
              </a:rPr>
              <a:t>физической защиты радиационных </a:t>
            </a:r>
            <a:r>
              <a:rPr lang="ru-RU" altLang="ru-RU" sz="2000" b="1" dirty="0" smtClean="0">
                <a:solidFill>
                  <a:schemeClr val="bg2">
                    <a:lumMod val="25000"/>
                  </a:schemeClr>
                </a:solidFill>
                <a:ea typeface="Microsoft YaHei" pitchFamily="34" charset="-122"/>
              </a:rPr>
              <a:t>объектов –</a:t>
            </a:r>
            <a:br>
              <a:rPr lang="ru-RU" altLang="ru-RU" sz="2000" b="1" dirty="0" smtClean="0">
                <a:solidFill>
                  <a:schemeClr val="bg2">
                    <a:lumMod val="25000"/>
                  </a:schemeClr>
                </a:solidFill>
                <a:ea typeface="Microsoft YaHei" pitchFamily="34" charset="-122"/>
              </a:rPr>
            </a:br>
            <a:r>
              <a:rPr lang="ru-RU" altLang="ru-RU" sz="2000" b="1" dirty="0" smtClean="0">
                <a:solidFill>
                  <a:schemeClr val="bg2">
                    <a:lumMod val="25000"/>
                  </a:schemeClr>
                </a:solidFill>
                <a:ea typeface="Microsoft YaHei" pitchFamily="34" charset="-122"/>
              </a:rPr>
              <a:t> </a:t>
            </a:r>
            <a:r>
              <a:rPr lang="ru-RU" altLang="ru-RU" sz="2000" b="1" dirty="0" smtClean="0">
                <a:solidFill>
                  <a:srgbClr val="C00000"/>
                </a:solidFill>
                <a:ea typeface="Microsoft YaHei" pitchFamily="34" charset="-122"/>
              </a:rPr>
              <a:t>предотвращение </a:t>
            </a:r>
            <a:r>
              <a:rPr lang="ru-RU" altLang="ru-RU" sz="2000" b="1" dirty="0">
                <a:solidFill>
                  <a:srgbClr val="C00000"/>
                </a:solidFill>
                <a:ea typeface="Microsoft YaHei" pitchFamily="34" charset="-122"/>
              </a:rPr>
              <a:t>несанкционированных действий</a:t>
            </a:r>
            <a:endParaRPr lang="ru-RU" sz="2000" b="1" dirty="0">
              <a:solidFill>
                <a:srgbClr val="C00000"/>
              </a:solidFill>
              <a:ea typeface="Microsoft YaHei" pitchFamily="34" charset="-122"/>
            </a:endParaRPr>
          </a:p>
        </p:txBody>
      </p:sp>
      <p:sp>
        <p:nvSpPr>
          <p:cNvPr id="25" name="Прямоугольник 24"/>
          <p:cNvSpPr/>
          <p:nvPr/>
        </p:nvSpPr>
        <p:spPr>
          <a:xfrm>
            <a:off x="1117517" y="3272012"/>
            <a:ext cx="10684917" cy="1908215"/>
          </a:xfrm>
          <a:prstGeom prst="rect">
            <a:avLst/>
          </a:prstGeom>
        </p:spPr>
        <p:txBody>
          <a:bodyPr wrap="square">
            <a:spAutoFit/>
          </a:bodyPr>
          <a:lstStyle/>
          <a:p>
            <a:pPr algn="ctr">
              <a:spcBef>
                <a:spcPts val="300"/>
              </a:spcBef>
              <a:defRPr/>
            </a:pPr>
            <a:r>
              <a:rPr lang="ru-RU" b="1" dirty="0">
                <a:solidFill>
                  <a:srgbClr val="C00000"/>
                </a:solidFill>
              </a:rPr>
              <a:t>Задачами </a:t>
            </a:r>
            <a:r>
              <a:rPr lang="ru-RU" b="1" dirty="0" smtClean="0">
                <a:solidFill>
                  <a:srgbClr val="C00000"/>
                </a:solidFill>
              </a:rPr>
              <a:t>системы физической </a:t>
            </a:r>
            <a:r>
              <a:rPr lang="ru-RU" b="1" dirty="0">
                <a:solidFill>
                  <a:srgbClr val="C00000"/>
                </a:solidFill>
              </a:rPr>
              <a:t>защиты </a:t>
            </a:r>
            <a:r>
              <a:rPr lang="ru-RU" b="1" dirty="0" smtClean="0">
                <a:solidFill>
                  <a:srgbClr val="C00000"/>
                </a:solidFill>
              </a:rPr>
              <a:t>являются</a:t>
            </a:r>
            <a:r>
              <a:rPr lang="ru-RU" b="1" dirty="0">
                <a:solidFill>
                  <a:srgbClr val="C00000"/>
                </a:solidFill>
              </a:rPr>
              <a:t>:</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предупреждение несанкционированных действий нарушителей;</a:t>
            </a:r>
          </a:p>
          <a:p>
            <a:pPr marL="257175" indent="-257175" algn="just">
              <a:spcBef>
                <a:spcPts val="300"/>
              </a:spcBef>
              <a:buClr>
                <a:schemeClr val="accent1"/>
              </a:buClr>
              <a:buFont typeface="Wingdings 3" panose="05040102010807070707" pitchFamily="18" charset="2"/>
              <a:buChar char=""/>
              <a:defRPr/>
            </a:pPr>
            <a:r>
              <a:rPr lang="ru-RU" dirty="0" smtClean="0">
                <a:solidFill>
                  <a:srgbClr val="404040"/>
                </a:solidFill>
              </a:rPr>
              <a:t>своевременное </a:t>
            </a:r>
            <a:r>
              <a:rPr lang="ru-RU" dirty="0">
                <a:solidFill>
                  <a:srgbClr val="404040"/>
                </a:solidFill>
              </a:rPr>
              <a:t>обнаружение несанкционированных действий нарушителей;</a:t>
            </a:r>
          </a:p>
          <a:p>
            <a:pPr marL="257175" indent="-257175" algn="just">
              <a:spcBef>
                <a:spcPts val="300"/>
              </a:spcBef>
              <a:buClr>
                <a:schemeClr val="accent1"/>
              </a:buClr>
              <a:buFont typeface="Wingdings 3" panose="05040102010807070707" pitchFamily="18" charset="2"/>
              <a:buChar char=""/>
              <a:defRPr/>
            </a:pPr>
            <a:r>
              <a:rPr lang="ru-RU" dirty="0" smtClean="0">
                <a:solidFill>
                  <a:srgbClr val="404040"/>
                </a:solidFill>
              </a:rPr>
              <a:t>задержка </a:t>
            </a:r>
            <a:r>
              <a:rPr lang="ru-RU" dirty="0">
                <a:solidFill>
                  <a:srgbClr val="404040"/>
                </a:solidFill>
              </a:rPr>
              <a:t>(замедление) проникновения (продвижения) нарушителей на радиационный объект;</a:t>
            </a:r>
          </a:p>
          <a:p>
            <a:pPr marL="257175" indent="-257175" algn="just">
              <a:spcBef>
                <a:spcPts val="300"/>
              </a:spcBef>
              <a:buClr>
                <a:schemeClr val="accent1"/>
              </a:buClr>
              <a:buFont typeface="Wingdings 3" panose="05040102010807070707" pitchFamily="18" charset="2"/>
              <a:buChar char=""/>
              <a:defRPr/>
            </a:pPr>
            <a:r>
              <a:rPr lang="ru-RU" dirty="0" smtClean="0">
                <a:solidFill>
                  <a:srgbClr val="404040"/>
                </a:solidFill>
              </a:rPr>
              <a:t>реагирование </a:t>
            </a:r>
            <a:r>
              <a:rPr lang="ru-RU" dirty="0">
                <a:solidFill>
                  <a:srgbClr val="404040"/>
                </a:solidFill>
              </a:rPr>
              <a:t>на несанкционированные действия нарушителей и нейтрализация нарушителей для пресечения несанкционированных действий </a:t>
            </a:r>
            <a:r>
              <a:rPr lang="ru-RU" dirty="0" smtClean="0">
                <a:solidFill>
                  <a:srgbClr val="404040"/>
                </a:solidFill>
              </a:rPr>
              <a:t>нарушителей.</a:t>
            </a:r>
            <a:endParaRPr lang="ru-RU" dirty="0">
              <a:solidFill>
                <a:srgbClr val="404040"/>
              </a:solidFill>
            </a:endParaRPr>
          </a:p>
        </p:txBody>
      </p:sp>
      <p:sp>
        <p:nvSpPr>
          <p:cNvPr id="3" name="Прямоугольник 2"/>
          <p:cNvSpPr/>
          <p:nvPr/>
        </p:nvSpPr>
        <p:spPr>
          <a:xfrm>
            <a:off x="2759257" y="5426919"/>
            <a:ext cx="9130280" cy="1284967"/>
          </a:xfrm>
          <a:prstGeom prst="rect">
            <a:avLst/>
          </a:prstGeom>
        </p:spPr>
        <p:txBody>
          <a:bodyPr wrap="square">
            <a:spAutoFit/>
          </a:bodyPr>
          <a:lstStyle/>
          <a:p>
            <a:pPr indent="457200" algn="ctr">
              <a:spcAft>
                <a:spcPts val="0"/>
              </a:spcAft>
            </a:pPr>
            <a:r>
              <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Система </a:t>
            </a:r>
            <a:r>
              <a:rPr lang="ru-RU" sz="1600" b="1" dirty="0">
                <a:solidFill>
                  <a:srgbClr val="C00000"/>
                </a:solidFill>
                <a:latin typeface="Arial" panose="020B0604020202020204" pitchFamily="34" charset="0"/>
                <a:ea typeface="Times New Roman" panose="02020603050405020304" pitchFamily="18" charset="0"/>
                <a:cs typeface="Arial" panose="020B0604020202020204" pitchFamily="34" charset="0"/>
              </a:rPr>
              <a:t>физической защиты должна </a:t>
            </a:r>
            <a:r>
              <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включать:</a:t>
            </a:r>
          </a:p>
          <a:p>
            <a:pPr marL="257175" indent="-257175" algn="just">
              <a:spcBef>
                <a:spcPts val="300"/>
              </a:spcBef>
              <a:spcAft>
                <a:spcPts val="0"/>
              </a:spcAft>
              <a:buClr>
                <a:schemeClr val="accent1"/>
              </a:buClr>
              <a:buFont typeface="Wingdings 3" panose="05040102010807070707" pitchFamily="18" charset="2"/>
              <a:buChar char=""/>
              <a:defRPr/>
            </a:pPr>
            <a:r>
              <a:rPr lang="ru-RU" dirty="0" smtClean="0">
                <a:solidFill>
                  <a:srgbClr val="404040"/>
                </a:solidFill>
              </a:rPr>
              <a:t>организационные мероприятия;</a:t>
            </a:r>
          </a:p>
          <a:p>
            <a:pPr marL="257175" indent="-257175" algn="just">
              <a:spcBef>
                <a:spcPts val="300"/>
              </a:spcBef>
              <a:spcAft>
                <a:spcPts val="0"/>
              </a:spcAft>
              <a:buClr>
                <a:schemeClr val="accent1"/>
              </a:buClr>
              <a:buFont typeface="Wingdings 3" panose="05040102010807070707" pitchFamily="18" charset="2"/>
              <a:buChar char=""/>
              <a:defRPr/>
            </a:pPr>
            <a:r>
              <a:rPr lang="ru-RU" dirty="0" smtClean="0">
                <a:solidFill>
                  <a:srgbClr val="404040"/>
                </a:solidFill>
              </a:rPr>
              <a:t>комплекс </a:t>
            </a:r>
            <a:r>
              <a:rPr lang="ru-RU" dirty="0">
                <a:solidFill>
                  <a:srgbClr val="404040"/>
                </a:solidFill>
              </a:rPr>
              <a:t>инженерно-технических средств физической </a:t>
            </a:r>
            <a:r>
              <a:rPr lang="ru-RU" dirty="0" smtClean="0">
                <a:solidFill>
                  <a:srgbClr val="404040"/>
                </a:solidFill>
              </a:rPr>
              <a:t>защиты;</a:t>
            </a:r>
          </a:p>
          <a:p>
            <a:pPr marL="257175" indent="-257175" algn="just">
              <a:spcBef>
                <a:spcPts val="300"/>
              </a:spcBef>
              <a:spcAft>
                <a:spcPts val="0"/>
              </a:spcAft>
              <a:buClr>
                <a:schemeClr val="accent1"/>
              </a:buClr>
              <a:buFont typeface="Wingdings 3" panose="05040102010807070707" pitchFamily="18" charset="2"/>
              <a:buChar char=""/>
              <a:defRPr/>
            </a:pPr>
            <a:r>
              <a:rPr lang="ru-RU" dirty="0" smtClean="0">
                <a:solidFill>
                  <a:srgbClr val="404040"/>
                </a:solidFill>
              </a:rPr>
              <a:t>персонал </a:t>
            </a:r>
            <a:r>
              <a:rPr lang="ru-RU" dirty="0">
                <a:solidFill>
                  <a:srgbClr val="404040"/>
                </a:solidFill>
              </a:rPr>
              <a:t>физической </a:t>
            </a:r>
            <a:r>
              <a:rPr lang="ru-RU" dirty="0" smtClean="0">
                <a:solidFill>
                  <a:srgbClr val="404040"/>
                </a:solidFill>
              </a:rPr>
              <a:t>защиты.</a:t>
            </a:r>
            <a:endParaRPr lang="ru-RU" dirty="0">
              <a:solidFill>
                <a:srgbClr val="404040"/>
              </a:solidFill>
            </a:endParaRPr>
          </a:p>
        </p:txBody>
      </p:sp>
      <p:pic>
        <p:nvPicPr>
          <p:cNvPr id="24" name="Рисунок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49414" y="2339000"/>
            <a:ext cx="1552128" cy="1913267"/>
          </a:xfrm>
          <a:prstGeom prst="rect">
            <a:avLst/>
          </a:prstGeom>
        </p:spPr>
      </p:pic>
      <p:pic>
        <p:nvPicPr>
          <p:cNvPr id="26" name="Рисунок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3057" y="5321712"/>
            <a:ext cx="1766200" cy="1495383"/>
          </a:xfrm>
          <a:prstGeom prst="rect">
            <a:avLst/>
          </a:prstGeom>
        </p:spPr>
      </p:pic>
    </p:spTree>
    <p:extLst>
      <p:ext uri="{BB962C8B-B14F-4D97-AF65-F5344CB8AC3E}">
        <p14:creationId xmlns:p14="http://schemas.microsoft.com/office/powerpoint/2010/main" val="1725074680"/>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5640" y="4149080"/>
            <a:ext cx="8964488" cy="707886"/>
          </a:xfrm>
          <a:prstGeom prst="rect">
            <a:avLst/>
          </a:prstGeom>
          <a:noFill/>
        </p:spPr>
        <p:txBody>
          <a:bodyPr wrap="square">
            <a:spAutoFit/>
          </a:bodyPr>
          <a:lstStyle/>
          <a:p>
            <a:pPr algn="ctr">
              <a:defRPr/>
            </a:pPr>
            <a:r>
              <a:rPr lang="ru-RU" sz="4000" b="1" dirty="0">
                <a:ln w="6600">
                  <a:solidFill>
                    <a:schemeClr val="accent2"/>
                  </a:solidFill>
                  <a:prstDash val="solid"/>
                </a:ln>
                <a:solidFill>
                  <a:srgbClr val="FFFFFF"/>
                </a:solidFill>
                <a:effectLst>
                  <a:outerShdw dist="38100" dir="2700000" algn="tl" rotWithShape="0">
                    <a:schemeClr val="accent2"/>
                  </a:outerShdw>
                </a:effectLst>
              </a:rPr>
              <a:t>БЛАГОДАРЮ ЗА ВНИМАНИЕ</a:t>
            </a:r>
          </a:p>
        </p:txBody>
      </p:sp>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20320E-BA33-4E43-856D-323E0B00E652}"/>
              </a:ext>
            </a:extLst>
          </p:cNvPr>
          <p:cNvSpPr txBox="1"/>
          <p:nvPr/>
        </p:nvSpPr>
        <p:spPr>
          <a:xfrm>
            <a:off x="8109081" y="2241601"/>
            <a:ext cx="3816424"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r"/>
            <a:r>
              <a:rPr lang="ru-RU" sz="14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ЗОД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зона ограниченного доступа, для </a:t>
            </a:r>
            <a:r>
              <a:rPr lang="ru-RU" sz="1400" dirty="0" smtClean="0">
                <a:solidFill>
                  <a:srgbClr val="002060"/>
                </a:solidFill>
                <a:latin typeface="Arial" panose="020B0604020202020204" pitchFamily="34" charset="0"/>
                <a:ea typeface="Times New Roman" panose="02020603050405020304" pitchFamily="18" charset="0"/>
              </a:rPr>
              <a:t>уровня </a:t>
            </a:r>
            <a:r>
              <a:rPr lang="ru-RU" sz="1400" dirty="0">
                <a:solidFill>
                  <a:srgbClr val="002060"/>
                </a:solidFill>
                <a:latin typeface="Arial" panose="020B0604020202020204" pitchFamily="34" charset="0"/>
                <a:ea typeface="Times New Roman" panose="02020603050405020304" pitchFamily="18" charset="0"/>
              </a:rPr>
              <a:t>физической </a:t>
            </a:r>
            <a:r>
              <a:rPr lang="ru-RU" sz="1400" dirty="0" smtClean="0">
                <a:solidFill>
                  <a:srgbClr val="002060"/>
                </a:solidFill>
                <a:latin typeface="Arial" panose="020B0604020202020204" pitchFamily="34" charset="0"/>
                <a:ea typeface="Times New Roman" panose="02020603050405020304" pitchFamily="18" charset="0"/>
              </a:rPr>
              <a:t>защиты «А» и «Б».</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735690" y="245822"/>
            <a:ext cx="11089232" cy="877163"/>
          </a:xfrm>
          <a:prstGeom prst="rect">
            <a:avLst/>
          </a:prstGeom>
        </p:spPr>
        <p:txBody>
          <a:bodyPr wrap="square">
            <a:spAutoFit/>
          </a:bodyPr>
          <a:lstStyle/>
          <a:p>
            <a:pPr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b="1" dirty="0" smtClean="0">
                <a:solidFill>
                  <a:srgbClr val="C00000"/>
                </a:solidFill>
                <a:ea typeface="Microsoft YaHei" pitchFamily="34" charset="-122"/>
              </a:rPr>
              <a:t>Руководителем организации </a:t>
            </a:r>
            <a:r>
              <a:rPr lang="ru-RU" altLang="ru-RU" sz="2000" dirty="0" smtClean="0">
                <a:solidFill>
                  <a:schemeClr val="bg2">
                    <a:lumMod val="25000"/>
                  </a:schemeClr>
                </a:solidFill>
                <a:ea typeface="Microsoft YaHei" pitchFamily="34" charset="-122"/>
              </a:rPr>
              <a:t>или уполномоченным им лицом  </a:t>
            </a:r>
            <a:r>
              <a:rPr lang="ru-RU" altLang="ru-RU" sz="2000" b="1" dirty="0" smtClean="0">
                <a:solidFill>
                  <a:schemeClr val="bg2">
                    <a:lumMod val="25000"/>
                  </a:schemeClr>
                </a:solidFill>
                <a:ea typeface="Microsoft YaHei" pitchFamily="34" charset="-122"/>
              </a:rPr>
              <a:t>до поставки РИ, РВ, ЯМ, </a:t>
            </a:r>
            <a:r>
              <a:rPr lang="ru-RU" altLang="ru-RU" sz="2000" dirty="0" smtClean="0">
                <a:solidFill>
                  <a:schemeClr val="bg2">
                    <a:lumMod val="25000"/>
                  </a:schemeClr>
                </a:solidFill>
                <a:ea typeface="Microsoft YaHei" pitchFamily="34" charset="-122"/>
              </a:rPr>
              <a:t>учитываемых в СГУК РВ и РАО, на радиационный объект, </a:t>
            </a:r>
            <a:r>
              <a:rPr lang="ru-RU" altLang="ru-RU" sz="2000" b="1" dirty="0" smtClean="0">
                <a:solidFill>
                  <a:srgbClr val="C00000"/>
                </a:solidFill>
                <a:ea typeface="Microsoft YaHei" pitchFamily="34" charset="-122"/>
              </a:rPr>
              <a:t>должна быть создана система физической защиты, и обеспечено её функционирование</a:t>
            </a:r>
            <a:endParaRPr lang="ru-RU" sz="2000" b="1" dirty="0">
              <a:solidFill>
                <a:srgbClr val="C00000"/>
              </a:solidFill>
              <a:ea typeface="Microsoft YaHei" pitchFamily="34" charset="-122"/>
            </a:endParaRPr>
          </a:p>
        </p:txBody>
      </p:sp>
      <p:sp>
        <p:nvSpPr>
          <p:cNvPr id="3" name="Прямоугольник 2"/>
          <p:cNvSpPr/>
          <p:nvPr/>
        </p:nvSpPr>
        <p:spPr>
          <a:xfrm>
            <a:off x="767408" y="1713912"/>
            <a:ext cx="11057514" cy="1808187"/>
          </a:xfrm>
          <a:prstGeom prst="rect">
            <a:avLst/>
          </a:prstGeom>
        </p:spPr>
        <p:txBody>
          <a:bodyPr wrap="square">
            <a:spAutoFit/>
          </a:bodyPr>
          <a:lstStyle/>
          <a:p>
            <a:pPr algn="ctr">
              <a:spcAft>
                <a:spcPts val="0"/>
              </a:spcAft>
            </a:pPr>
            <a:r>
              <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Периметр ЗОД </a:t>
            </a:r>
          </a:p>
          <a:p>
            <a:pPr algn="ctr">
              <a:spcAft>
                <a:spcPts val="0"/>
              </a:spcAft>
            </a:pPr>
            <a:r>
              <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должен </a:t>
            </a:r>
            <a:r>
              <a:rPr lang="ru-RU" sz="1600" b="1" dirty="0">
                <a:solidFill>
                  <a:srgbClr val="C00000"/>
                </a:solidFill>
                <a:latin typeface="Arial" panose="020B0604020202020204" pitchFamily="34" charset="0"/>
                <a:ea typeface="Times New Roman" panose="02020603050405020304" pitchFamily="18" charset="0"/>
                <a:cs typeface="Arial" panose="020B0604020202020204" pitchFamily="34" charset="0"/>
              </a:rPr>
              <a:t>быть оборудован:</a:t>
            </a:r>
            <a:endPar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257175" indent="-257175" algn="just">
              <a:spcBef>
                <a:spcPts val="300"/>
              </a:spcBef>
              <a:spcAft>
                <a:spcPts val="0"/>
              </a:spcAft>
              <a:buClr>
                <a:schemeClr val="accent1"/>
              </a:buClr>
              <a:buFont typeface="Wingdings 3" panose="05040102010807070707" pitchFamily="18" charset="2"/>
              <a:buChar char=""/>
              <a:defRPr/>
            </a:pPr>
            <a:r>
              <a:rPr lang="ru-RU" dirty="0" smtClean="0">
                <a:solidFill>
                  <a:srgbClr val="404040"/>
                </a:solidFill>
              </a:rPr>
              <a:t>физическим </a:t>
            </a:r>
            <a:r>
              <a:rPr lang="ru-RU" dirty="0">
                <a:solidFill>
                  <a:srgbClr val="404040"/>
                </a:solidFill>
              </a:rPr>
              <a:t>барьерами (или представлять собой физический барьер);</a:t>
            </a:r>
          </a:p>
          <a:p>
            <a:pPr marL="257175" indent="-257175" algn="just">
              <a:spcBef>
                <a:spcPts val="300"/>
              </a:spcBef>
              <a:spcAft>
                <a:spcPts val="0"/>
              </a:spcAft>
              <a:buClr>
                <a:schemeClr val="accent1"/>
              </a:buClr>
              <a:buFont typeface="Wingdings 3" panose="05040102010807070707" pitchFamily="18" charset="2"/>
              <a:buChar char=""/>
              <a:defRPr/>
            </a:pPr>
            <a:r>
              <a:rPr lang="ru-RU" dirty="0">
                <a:solidFill>
                  <a:srgbClr val="404040"/>
                </a:solidFill>
              </a:rPr>
              <a:t>техническими средствами охранной сигнализации;</a:t>
            </a:r>
          </a:p>
          <a:p>
            <a:pPr marL="257175" indent="-257175" algn="just">
              <a:spcBef>
                <a:spcPts val="300"/>
              </a:spcBef>
              <a:spcAft>
                <a:spcPts val="0"/>
              </a:spcAft>
              <a:buClr>
                <a:schemeClr val="accent1"/>
              </a:buClr>
              <a:buFont typeface="Wingdings 3" panose="05040102010807070707" pitchFamily="18" charset="2"/>
              <a:buChar char=""/>
              <a:defRPr/>
            </a:pPr>
            <a:r>
              <a:rPr lang="ru-RU" dirty="0">
                <a:solidFill>
                  <a:srgbClr val="404040"/>
                </a:solidFill>
              </a:rPr>
              <a:t>средствами наблюдения (оптико-электронными, радиолокационными или основанными на других технических принципах) и оценки ситуации.</a:t>
            </a:r>
          </a:p>
        </p:txBody>
      </p:sp>
      <p:sp>
        <p:nvSpPr>
          <p:cNvPr id="4" name="Прямоугольник 3"/>
          <p:cNvSpPr/>
          <p:nvPr/>
        </p:nvSpPr>
        <p:spPr>
          <a:xfrm>
            <a:off x="1771359" y="1164695"/>
            <a:ext cx="10256736" cy="615553"/>
          </a:xfrm>
          <a:prstGeom prst="rect">
            <a:avLst/>
          </a:prstGeom>
        </p:spPr>
        <p:txBody>
          <a:bodyPr wrap="square">
            <a:spAutoFit/>
          </a:bodyPr>
          <a:lstStyle/>
          <a:p>
            <a:pPr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b="1" dirty="0">
                <a:solidFill>
                  <a:srgbClr val="C00000"/>
                </a:solidFill>
                <a:ea typeface="Microsoft YaHei" pitchFamily="34" charset="-122"/>
              </a:rPr>
              <a:t>Руководителем организации </a:t>
            </a:r>
            <a:r>
              <a:rPr lang="ru-RU" sz="2000" dirty="0" smtClean="0">
                <a:ea typeface="Microsoft YaHei" pitchFamily="34" charset="-122"/>
              </a:rPr>
              <a:t>или </a:t>
            </a:r>
            <a:r>
              <a:rPr lang="ru-RU" sz="2000" dirty="0">
                <a:ea typeface="Microsoft YaHei" pitchFamily="34" charset="-122"/>
              </a:rPr>
              <a:t>уполномоченным им лицом </a:t>
            </a:r>
            <a:r>
              <a:rPr lang="ru-RU" sz="2000" b="1" dirty="0">
                <a:ea typeface="Microsoft YaHei" pitchFamily="34" charset="-122"/>
              </a:rPr>
              <a:t>должны быть утверждены </a:t>
            </a:r>
            <a:r>
              <a:rPr lang="ru-RU" sz="2000" b="1" u="sng" dirty="0" smtClean="0">
                <a:ea typeface="Microsoft YaHei" pitchFamily="34" charset="-122"/>
              </a:rPr>
              <a:t>перечень </a:t>
            </a:r>
            <a:r>
              <a:rPr lang="ru-RU" sz="2000" b="1" u="sng" dirty="0">
                <a:ea typeface="Microsoft YaHei" pitchFamily="34" charset="-122"/>
              </a:rPr>
              <a:t>и границы радиационных объектов</a:t>
            </a:r>
            <a:r>
              <a:rPr lang="ru-RU" sz="2000" b="1" dirty="0">
                <a:ea typeface="Microsoft YaHei" pitchFamily="34" charset="-122"/>
              </a:rPr>
              <a:t>, а также </a:t>
            </a:r>
            <a:r>
              <a:rPr lang="ru-RU" sz="2000" b="1" u="sng" dirty="0">
                <a:ea typeface="Microsoft YaHei" pitchFamily="34" charset="-122"/>
              </a:rPr>
              <a:t>границы </a:t>
            </a:r>
            <a:r>
              <a:rPr lang="ru-RU" sz="2000" b="1" u="sng" dirty="0" smtClean="0">
                <a:ea typeface="Microsoft YaHei" pitchFamily="34" charset="-122"/>
              </a:rPr>
              <a:t>ЗОД</a:t>
            </a:r>
            <a:endParaRPr lang="ru-RU" sz="2000" u="sng" dirty="0">
              <a:ea typeface="Microsoft YaHei" pitchFamily="34" charset="-122"/>
            </a:endParaRPr>
          </a:p>
        </p:txBody>
      </p:sp>
      <p:sp>
        <p:nvSpPr>
          <p:cNvPr id="7" name="Прямоугольник 6"/>
          <p:cNvSpPr/>
          <p:nvPr/>
        </p:nvSpPr>
        <p:spPr>
          <a:xfrm>
            <a:off x="823696" y="4941168"/>
            <a:ext cx="11161240" cy="1754326"/>
          </a:xfrm>
          <a:prstGeom prst="rect">
            <a:avLst/>
          </a:prstGeom>
        </p:spPr>
        <p:txBody>
          <a:bodyPr wrap="square">
            <a:spAutoFit/>
          </a:bodyPr>
          <a:lstStyle/>
          <a:p>
            <a:pPr marL="0" lvl="1" indent="541338" algn="just"/>
            <a:r>
              <a:rPr lang="ru-RU" b="1" dirty="0" smtClean="0"/>
              <a:t>В </a:t>
            </a:r>
            <a:r>
              <a:rPr lang="ru-RU" b="1" dirty="0"/>
              <a:t>организациях </a:t>
            </a:r>
            <a:r>
              <a:rPr lang="ru-RU" dirty="0"/>
              <a:t>(обособленных подразделениях), </a:t>
            </a:r>
            <a:r>
              <a:rPr lang="ru-RU" b="1" dirty="0"/>
              <a:t>осуществляющих эксплуатацию РИ или ПХ, обращение с РВ</a:t>
            </a:r>
            <a:r>
              <a:rPr lang="ru-RU" dirty="0"/>
              <a:t>, ЯМ, учитываемыми в СГУК РВ и </a:t>
            </a:r>
            <a:r>
              <a:rPr lang="ru-RU" dirty="0" smtClean="0"/>
              <a:t>РАО, </a:t>
            </a:r>
            <a:r>
              <a:rPr lang="ru-RU" dirty="0"/>
              <a:t>на территории (акватории) которых используется или хранится ЯМ, учитываемый в СГУК ЯМ, либо размещается и (или) эксплуатируется ядерная установка, пункт хранения ЯМ, </a:t>
            </a:r>
            <a:r>
              <a:rPr lang="ru-RU" b="1" dirty="0"/>
              <a:t>документы по физической защите </a:t>
            </a:r>
            <a:r>
              <a:rPr lang="ru-RU" dirty="0"/>
              <a:t>РВ, ЯМ, учитываемых в СГУК РВ и РАО, РИ и ПХ </a:t>
            </a:r>
            <a:r>
              <a:rPr lang="ru-RU" b="1" dirty="0"/>
              <a:t>должны быть разработаны в виде отдельных документов </a:t>
            </a:r>
            <a:r>
              <a:rPr lang="ru-RU" i="1" dirty="0"/>
              <a:t>или разделов объектовых документов по физической защите ЯМ</a:t>
            </a:r>
            <a:r>
              <a:rPr lang="ru-RU" dirty="0"/>
              <a:t>, учитываемых в СГУК ЯМ, ядерных установок и пунктов хранения ЯМ.</a:t>
            </a:r>
          </a:p>
        </p:txBody>
      </p:sp>
      <p:pic>
        <p:nvPicPr>
          <p:cNvPr id="26" name="Рисунок 25">
            <a:extLst>
              <a:ext uri="{FF2B5EF4-FFF2-40B4-BE49-F238E27FC236}">
                <a16:creationId xmlns:a16="http://schemas.microsoft.com/office/drawing/2014/main" id="{EEB8BA8C-2C98-4983-96D2-41D5C68AFBE2}"/>
              </a:ext>
            </a:extLst>
          </p:cNvPr>
          <p:cNvPicPr>
            <a:picLocks noChangeAspect="1"/>
          </p:cNvPicPr>
          <p:nvPr/>
        </p:nvPicPr>
        <p:blipFill>
          <a:blip r:embed="rId2"/>
          <a:stretch>
            <a:fillRect/>
          </a:stretch>
        </p:blipFill>
        <p:spPr>
          <a:xfrm flipH="1">
            <a:off x="823696" y="832477"/>
            <a:ext cx="1078044" cy="1369116"/>
          </a:xfrm>
          <a:prstGeom prst="rect">
            <a:avLst/>
          </a:prstGeom>
        </p:spPr>
      </p:pic>
      <p:sp>
        <p:nvSpPr>
          <p:cNvPr id="27" name="Прямоугольник 26"/>
          <p:cNvSpPr/>
          <p:nvPr/>
        </p:nvSpPr>
        <p:spPr>
          <a:xfrm>
            <a:off x="767408" y="3605518"/>
            <a:ext cx="6640456" cy="1138773"/>
          </a:xfrm>
          <a:prstGeom prst="rect">
            <a:avLst/>
          </a:prstGeom>
        </p:spPr>
        <p:txBody>
          <a:bodyPr wrap="square">
            <a:spAutoFit/>
          </a:bodyPr>
          <a:lstStyle/>
          <a:p>
            <a:pPr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b="1" dirty="0" smtClean="0">
                <a:ea typeface="Microsoft YaHei" pitchFamily="34" charset="-122"/>
              </a:rPr>
              <a:t>Уровень </a:t>
            </a:r>
            <a:r>
              <a:rPr lang="ru-RU" altLang="ru-RU" sz="2000" b="1" dirty="0">
                <a:ea typeface="Microsoft YaHei" pitchFamily="34" charset="-122"/>
              </a:rPr>
              <a:t>физической защиты должен устанавливаться для каждого радиационного объекта и каждого мобильного </a:t>
            </a:r>
            <a:r>
              <a:rPr lang="ru-RU" altLang="ru-RU" sz="2000" b="1" dirty="0" smtClean="0">
                <a:ea typeface="Microsoft YaHei" pitchFamily="34" charset="-122"/>
              </a:rPr>
              <a:t>РИ </a:t>
            </a:r>
            <a:r>
              <a:rPr lang="ru-RU" altLang="ru-RU" sz="2000" dirty="0" smtClean="0">
                <a:ea typeface="Microsoft YaHei" pitchFamily="34" charset="-122"/>
              </a:rPr>
              <a:t>(</a:t>
            </a:r>
            <a:r>
              <a:rPr lang="ru-RU" altLang="ru-RU" sz="2000" dirty="0">
                <a:ea typeface="Microsoft YaHei" pitchFamily="34" charset="-122"/>
              </a:rPr>
              <a:t>в случае нахождения мобильного РИ за пределами территории радиационного объекта или </a:t>
            </a:r>
            <a:r>
              <a:rPr lang="ru-RU" altLang="ru-RU" sz="2000" dirty="0" smtClean="0">
                <a:ea typeface="Microsoft YaHei" pitchFamily="34" charset="-122"/>
              </a:rPr>
              <a:t>ЗОД) </a:t>
            </a:r>
            <a:endParaRPr lang="ru-RU" sz="2000" dirty="0">
              <a:ea typeface="Microsoft YaHei" pitchFamily="34" charset="-122"/>
            </a:endParaRPr>
          </a:p>
        </p:txBody>
      </p:sp>
      <p:sp>
        <p:nvSpPr>
          <p:cNvPr id="28" name="TextBox 27">
            <a:extLst>
              <a:ext uri="{FF2B5EF4-FFF2-40B4-BE49-F238E27FC236}">
                <a16:creationId xmlns:a16="http://schemas.microsoft.com/office/drawing/2014/main" id="{FA20320E-BA33-4E43-856D-323E0B00E652}"/>
              </a:ext>
            </a:extLst>
          </p:cNvPr>
          <p:cNvSpPr txBox="1"/>
          <p:nvPr/>
        </p:nvSpPr>
        <p:spPr>
          <a:xfrm>
            <a:off x="7536160" y="3573983"/>
            <a:ext cx="4363104"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r"/>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Радиационный объект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объект (помещение, сооружение, здание), в котором осуществляется обращение с РВ, ЯМ, учитываемых в СГУК РВ и РАО, либо размещается и (или) эксплуатируется РИ или ПХ.</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175355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5856" y="260648"/>
            <a:ext cx="11264848" cy="877163"/>
          </a:xfrm>
          <a:prstGeom prst="rect">
            <a:avLst/>
          </a:prstGeom>
        </p:spPr>
        <p:txBody>
          <a:bodyPr wrap="square">
            <a:spAutoFit/>
          </a:bodyPr>
          <a:lstStyle/>
          <a:p>
            <a:pPr indent="444500" algn="ct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dirty="0">
                <a:ea typeface="Microsoft YaHei" pitchFamily="34" charset="-122"/>
              </a:rPr>
              <a:t>Для установления уровней физической защиты, а также их пересмотра, </a:t>
            </a:r>
            <a:r>
              <a:rPr lang="ru-RU" altLang="ru-RU" sz="2000" b="1" dirty="0">
                <a:ea typeface="Microsoft YaHei" pitchFamily="34" charset="-122"/>
              </a:rPr>
              <a:t>руководителем организации </a:t>
            </a:r>
            <a:r>
              <a:rPr lang="ru-RU" altLang="ru-RU" sz="2000" dirty="0">
                <a:ea typeface="Microsoft YaHei" pitchFamily="34" charset="-122"/>
              </a:rPr>
              <a:t>или уполномоченным им лицом </a:t>
            </a:r>
            <a:r>
              <a:rPr lang="ru-RU" altLang="ru-RU" sz="2000" b="1" dirty="0">
                <a:ea typeface="Microsoft YaHei" pitchFamily="34" charset="-122"/>
              </a:rPr>
              <a:t>назначается комиссия по установлению уровней физической защиты радиационных объектов и мобильных РИ</a:t>
            </a:r>
            <a:endParaRPr lang="ru-RU" sz="2000" b="1" dirty="0">
              <a:ea typeface="Microsoft YaHei" pitchFamily="34" charset="-122"/>
            </a:endParaRPr>
          </a:p>
        </p:txBody>
      </p:sp>
      <p:sp>
        <p:nvSpPr>
          <p:cNvPr id="7" name="Прямоугольник 6"/>
          <p:cNvSpPr/>
          <p:nvPr/>
        </p:nvSpPr>
        <p:spPr>
          <a:xfrm>
            <a:off x="1027243" y="5284881"/>
            <a:ext cx="11161240" cy="1477328"/>
          </a:xfrm>
          <a:prstGeom prst="rect">
            <a:avLst/>
          </a:prstGeom>
        </p:spPr>
        <p:txBody>
          <a:bodyPr wrap="square">
            <a:spAutoFit/>
          </a:bodyPr>
          <a:lstStyle/>
          <a:p>
            <a:pPr marL="0" lvl="1" indent="541338" algn="just"/>
            <a:r>
              <a:rPr lang="ru-RU" dirty="0" smtClean="0"/>
              <a:t>Установленные </a:t>
            </a:r>
            <a:r>
              <a:rPr lang="ru-RU" dirty="0"/>
              <a:t>комиссией уровни физической защиты для каждого мобильного РИ (только в случае нахождения РИ за пределами радиационного объекта (ЗОД) и каждого радиационного объекта, где размещается и (или) эксплуатируется РИ или ПХ либо осуществляется обращение с РВ, ЯМ, учитываемыми в СГУК РВ и РАО, должны быть </a:t>
            </a:r>
            <a:r>
              <a:rPr lang="ru-RU" b="1" dirty="0"/>
              <a:t>утверждены руководителем организации </a:t>
            </a:r>
            <a:r>
              <a:rPr lang="ru-RU" dirty="0"/>
              <a:t>или уполномоченным им лицом </a:t>
            </a:r>
            <a:r>
              <a:rPr lang="ru-RU" b="1" dirty="0"/>
              <a:t>отдельным документом</a:t>
            </a:r>
            <a:r>
              <a:rPr lang="ru-RU" dirty="0"/>
              <a:t>, и </a:t>
            </a:r>
            <a:r>
              <a:rPr lang="ru-RU" b="1" dirty="0">
                <a:solidFill>
                  <a:srgbClr val="C00000"/>
                </a:solidFill>
              </a:rPr>
              <a:t>пересматриваться каждые пять </a:t>
            </a:r>
            <a:r>
              <a:rPr lang="ru-RU" b="1" dirty="0" smtClean="0">
                <a:solidFill>
                  <a:srgbClr val="C00000"/>
                </a:solidFill>
              </a:rPr>
              <a:t>лет.</a:t>
            </a:r>
            <a:endParaRPr lang="ru-RU" b="1" dirty="0">
              <a:solidFill>
                <a:srgbClr val="C00000"/>
              </a:solidFill>
            </a:endParaRPr>
          </a:p>
        </p:txBody>
      </p:sp>
      <p:sp>
        <p:nvSpPr>
          <p:cNvPr id="12" name="Прямоугольник 11"/>
          <p:cNvSpPr/>
          <p:nvPr/>
        </p:nvSpPr>
        <p:spPr>
          <a:xfrm>
            <a:off x="911424" y="2681475"/>
            <a:ext cx="11161239" cy="2423740"/>
          </a:xfrm>
          <a:prstGeom prst="rect">
            <a:avLst/>
          </a:prstGeom>
        </p:spPr>
        <p:txBody>
          <a:bodyPr wrap="square">
            <a:spAutoFit/>
          </a:bodyPr>
          <a:lstStyle/>
          <a:p>
            <a:pPr algn="ctr">
              <a:spcBef>
                <a:spcPts val="300"/>
              </a:spcBef>
              <a:defRPr/>
            </a:pPr>
            <a:r>
              <a:rPr lang="ru-RU" b="1" dirty="0" smtClean="0">
                <a:solidFill>
                  <a:srgbClr val="C00000"/>
                </a:solidFill>
              </a:rPr>
              <a:t>При </a:t>
            </a:r>
            <a:r>
              <a:rPr lang="ru-RU" b="1" dirty="0">
                <a:solidFill>
                  <a:srgbClr val="C00000"/>
                </a:solidFill>
              </a:rPr>
              <a:t>установлении уровня физической защиты радиационного объекта комиссией должны быть определены:</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категория ЗРИ</a:t>
            </a:r>
            <a:r>
              <a:rPr lang="ru-RU" dirty="0">
                <a:solidFill>
                  <a:srgbClr val="404040"/>
                </a:solidFill>
              </a:rPr>
              <a:t>, </a:t>
            </a:r>
            <a:r>
              <a:rPr lang="ru-RU" b="1" dirty="0">
                <a:solidFill>
                  <a:srgbClr val="404040"/>
                </a:solidFill>
              </a:rPr>
              <a:t>категория совокупности ЗРИ </a:t>
            </a:r>
            <a:r>
              <a:rPr lang="ru-RU" dirty="0">
                <a:solidFill>
                  <a:srgbClr val="404040"/>
                </a:solidFill>
              </a:rPr>
              <a:t>по радиационной опасности на радиационном объекте;</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активность радионуклидов (совокупная активность), содержащихся в РВ, ЯМ, учитываемых в СГУК РВ и РАО, не в составе ЗРИ на радиационном объекте (отношение активности (совокупной активности) РВ, ЯМ, учитываемых в СГУК РВ и РАО, не в составе ЗРИ к значениям А2 );</a:t>
            </a:r>
          </a:p>
          <a:p>
            <a:pPr marL="257175" indent="-257175" algn="just">
              <a:spcBef>
                <a:spcPts val="300"/>
              </a:spcBef>
              <a:buClr>
                <a:schemeClr val="accent1"/>
              </a:buClr>
              <a:buFont typeface="Wingdings 3" panose="05040102010807070707" pitchFamily="18" charset="2"/>
              <a:buChar char=""/>
              <a:defRPr/>
            </a:pPr>
            <a:r>
              <a:rPr lang="ru-RU" dirty="0" smtClean="0">
                <a:solidFill>
                  <a:srgbClr val="404040"/>
                </a:solidFill>
              </a:rPr>
              <a:t>мобильность </a:t>
            </a:r>
            <a:r>
              <a:rPr lang="ru-RU" dirty="0">
                <a:solidFill>
                  <a:srgbClr val="404040"/>
                </a:solidFill>
              </a:rPr>
              <a:t>РИ (при нахождении РИ в установленных местах хранения и при их эксплуатации на радиационном объекте</a:t>
            </a:r>
            <a:r>
              <a:rPr lang="ru-RU" dirty="0" smtClean="0">
                <a:solidFill>
                  <a:srgbClr val="404040"/>
                </a:solidFill>
              </a:rPr>
              <a:t>).</a:t>
            </a:r>
            <a:endParaRPr lang="ru-RU" dirty="0">
              <a:solidFill>
                <a:srgbClr val="404040"/>
              </a:solidFill>
            </a:endParaRPr>
          </a:p>
        </p:txBody>
      </p:sp>
      <p:sp>
        <p:nvSpPr>
          <p:cNvPr id="13" name="Прямоугольник 12"/>
          <p:cNvSpPr/>
          <p:nvPr/>
        </p:nvSpPr>
        <p:spPr>
          <a:xfrm>
            <a:off x="1005147" y="1365730"/>
            <a:ext cx="10551159" cy="1315745"/>
          </a:xfrm>
          <a:prstGeom prst="rect">
            <a:avLst/>
          </a:prstGeom>
        </p:spPr>
        <p:txBody>
          <a:bodyPr wrap="square">
            <a:spAutoFit/>
          </a:bodyPr>
          <a:lstStyle/>
          <a:p>
            <a:pPr indent="457200" algn="ctr">
              <a:spcAft>
                <a:spcPts val="0"/>
              </a:spcAft>
            </a:pPr>
            <a:r>
              <a:rPr lang="ru-RU" sz="1600" b="1" dirty="0">
                <a:solidFill>
                  <a:srgbClr val="C00000"/>
                </a:solidFill>
              </a:rPr>
              <a:t>В комиссию должны быть включены </a:t>
            </a:r>
            <a:r>
              <a:rPr lang="ru-RU" sz="16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marL="257175" indent="-257175" algn="just">
              <a:spcBef>
                <a:spcPts val="300"/>
              </a:spcBef>
              <a:spcAft>
                <a:spcPts val="0"/>
              </a:spcAft>
              <a:buClr>
                <a:schemeClr val="accent1"/>
              </a:buClr>
              <a:buFont typeface="Wingdings 3" panose="05040102010807070707" pitchFamily="18" charset="2"/>
              <a:buChar char=""/>
              <a:defRPr/>
            </a:pPr>
            <a:r>
              <a:rPr lang="ru-RU" dirty="0">
                <a:solidFill>
                  <a:srgbClr val="404040"/>
                </a:solidFill>
              </a:rPr>
              <a:t>представители из состава персонала физической защиты;</a:t>
            </a:r>
            <a:endParaRPr lang="ru-RU" dirty="0" smtClean="0">
              <a:solidFill>
                <a:srgbClr val="404040"/>
              </a:solidFill>
            </a:endParaRPr>
          </a:p>
          <a:p>
            <a:pPr marL="257175" indent="-257175" algn="just">
              <a:spcBef>
                <a:spcPts val="300"/>
              </a:spcBef>
              <a:spcAft>
                <a:spcPts val="0"/>
              </a:spcAft>
              <a:buClr>
                <a:schemeClr val="accent1"/>
              </a:buClr>
              <a:buFont typeface="Wingdings 3" panose="05040102010807070707" pitchFamily="18" charset="2"/>
              <a:buChar char=""/>
              <a:defRPr/>
            </a:pPr>
            <a:r>
              <a:rPr lang="ru-RU" dirty="0">
                <a:solidFill>
                  <a:srgbClr val="404040"/>
                </a:solidFill>
              </a:rPr>
              <a:t>работники организации, в обязанности которых входит обеспечение радиационной безопасности;</a:t>
            </a:r>
            <a:endParaRPr lang="ru-RU" dirty="0" smtClean="0">
              <a:solidFill>
                <a:srgbClr val="404040"/>
              </a:solidFill>
            </a:endParaRPr>
          </a:p>
          <a:p>
            <a:pPr marL="257175" indent="-257175" algn="just">
              <a:spcBef>
                <a:spcPts val="300"/>
              </a:spcBef>
              <a:spcAft>
                <a:spcPts val="0"/>
              </a:spcAft>
              <a:buClr>
                <a:schemeClr val="accent1"/>
              </a:buClr>
              <a:buFont typeface="Wingdings 3" panose="05040102010807070707" pitchFamily="18" charset="2"/>
              <a:buChar char=""/>
              <a:defRPr/>
            </a:pPr>
            <a:r>
              <a:rPr lang="ru-RU" dirty="0">
                <a:solidFill>
                  <a:srgbClr val="404040"/>
                </a:solidFill>
              </a:rPr>
              <a:t>работники организации, в обязанности которых входит , организация учета и контроля.</a:t>
            </a:r>
          </a:p>
        </p:txBody>
      </p:sp>
      <p:pic>
        <p:nvPicPr>
          <p:cNvPr id="1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8488" y="615532"/>
            <a:ext cx="1581011" cy="15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91377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99F2AC-0309-4B3B-8B94-29D3A1F1C2FA}"/>
              </a:ext>
            </a:extLst>
          </p:cNvPr>
          <p:cNvSpPr txBox="1"/>
          <p:nvPr/>
        </p:nvSpPr>
        <p:spPr>
          <a:xfrm>
            <a:off x="1193145" y="750547"/>
            <a:ext cx="4168989" cy="1754326"/>
          </a:xfrm>
          <a:prstGeom prst="rect">
            <a:avLst/>
          </a:prstGeom>
          <a:noFill/>
        </p:spPr>
        <p:txBody>
          <a:bodyPr wrap="square">
            <a:spAutoFit/>
          </a:bodyPr>
          <a:lstStyle/>
          <a:p>
            <a:pPr lvl="0" algn="just"/>
            <a:r>
              <a:rPr lang="ru-RU" dirty="0"/>
              <a:t>Для радиационного объекта, на котором находятся </a:t>
            </a:r>
            <a:r>
              <a:rPr lang="ru-RU" b="1" dirty="0"/>
              <a:t>только ЗРИ</a:t>
            </a:r>
            <a:r>
              <a:rPr lang="ru-RU" dirty="0"/>
              <a:t>, физической защиты должен быть установлен в соответствии с приложением № 3 к настоящим Правилам.	</a:t>
            </a:r>
            <a:endParaRPr lang="ru-RU" sz="1400" dirty="0">
              <a:latin typeface="Times New Roman" panose="02020603050405020304" pitchFamily="18" charset="0"/>
              <a:ea typeface="Times New Roman" panose="02020603050405020304" pitchFamily="18" charset="0"/>
            </a:endParaRPr>
          </a:p>
        </p:txBody>
      </p:sp>
      <p:cxnSp>
        <p:nvCxnSpPr>
          <p:cNvPr id="3" name="Прямая соединительная линия 2"/>
          <p:cNvCxnSpPr/>
          <p:nvPr/>
        </p:nvCxnSpPr>
        <p:spPr>
          <a:xfrm>
            <a:off x="6193544" y="166362"/>
            <a:ext cx="0" cy="6537773"/>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Прямая соединительная линия 7"/>
          <p:cNvCxnSpPr/>
          <p:nvPr/>
        </p:nvCxnSpPr>
        <p:spPr>
          <a:xfrm flipV="1">
            <a:off x="1055440" y="3435249"/>
            <a:ext cx="10801200" cy="37232"/>
          </a:xfrm>
          <a:prstGeom prst="line">
            <a:avLst/>
          </a:prstGeom>
        </p:spPr>
        <p:style>
          <a:lnRef idx="2">
            <a:schemeClr val="accent5"/>
          </a:lnRef>
          <a:fillRef idx="0">
            <a:schemeClr val="accent5"/>
          </a:fillRef>
          <a:effectRef idx="1">
            <a:schemeClr val="accent5"/>
          </a:effectRef>
          <a:fontRef idx="minor">
            <a:schemeClr val="tx1"/>
          </a:fontRef>
        </p:style>
      </p:cxnSp>
      <p:sp>
        <p:nvSpPr>
          <p:cNvPr id="11" name="Прямоугольник 10"/>
          <p:cNvSpPr/>
          <p:nvPr/>
        </p:nvSpPr>
        <p:spPr>
          <a:xfrm>
            <a:off x="6744072" y="836712"/>
            <a:ext cx="4464496" cy="1754326"/>
          </a:xfrm>
          <a:prstGeom prst="rect">
            <a:avLst/>
          </a:prstGeom>
        </p:spPr>
        <p:txBody>
          <a:bodyPr wrap="square">
            <a:spAutoFit/>
          </a:bodyPr>
          <a:lstStyle/>
          <a:p>
            <a:pPr algn="just"/>
            <a:r>
              <a:rPr lang="ru-RU" b="1" dirty="0" smtClean="0"/>
              <a:t>Уровень </a:t>
            </a:r>
            <a:r>
              <a:rPr lang="ru-RU" b="1" dirty="0"/>
              <a:t>физической защиты </a:t>
            </a:r>
            <a:r>
              <a:rPr lang="ru-RU" dirty="0" smtClean="0"/>
              <a:t>для </a:t>
            </a:r>
            <a:r>
              <a:rPr lang="ru-RU" dirty="0"/>
              <a:t>радиационного объекта, на котором находятся </a:t>
            </a:r>
            <a:r>
              <a:rPr lang="ru-RU" b="1" dirty="0"/>
              <a:t>только РВ </a:t>
            </a:r>
            <a:r>
              <a:rPr lang="ru-RU" dirty="0"/>
              <a:t>и ЯМ, учитываемые в СГУК РВ и РАО, не в составе ЗРИ, </a:t>
            </a:r>
            <a:r>
              <a:rPr lang="ru-RU" dirty="0" smtClean="0"/>
              <a:t>должен </a:t>
            </a:r>
            <a:r>
              <a:rPr lang="ru-RU" dirty="0"/>
              <a:t>быть установлен в соответствии с приложением № 4 к настоящим Правилам.</a:t>
            </a:r>
          </a:p>
        </p:txBody>
      </p:sp>
      <p:sp>
        <p:nvSpPr>
          <p:cNvPr id="13" name="Прямоугольник 12"/>
          <p:cNvSpPr/>
          <p:nvPr/>
        </p:nvSpPr>
        <p:spPr>
          <a:xfrm>
            <a:off x="6660852" y="4009989"/>
            <a:ext cx="4746418" cy="2308324"/>
          </a:xfrm>
          <a:prstGeom prst="rect">
            <a:avLst/>
          </a:prstGeom>
        </p:spPr>
        <p:txBody>
          <a:bodyPr wrap="square">
            <a:spAutoFit/>
          </a:bodyPr>
          <a:lstStyle/>
          <a:p>
            <a:pPr algn="just"/>
            <a:r>
              <a:rPr lang="ru-RU" dirty="0"/>
              <a:t>При определении уровня физической защиты радиационного объекта </a:t>
            </a:r>
            <a:r>
              <a:rPr lang="ru-RU" b="1" dirty="0"/>
              <a:t>с радиоактивными веществами и ядерными материалами, не подлежащими дальнейшему использованию </a:t>
            </a:r>
            <a:r>
              <a:rPr lang="ru-RU" dirty="0"/>
              <a:t>и учитываемыми в СГУК РВ и РАО, должны использоваться основные радионуклиды, содержащиеся в этих веществах и материалах, </a:t>
            </a:r>
            <a:r>
              <a:rPr lang="ru-RU" b="1" dirty="0"/>
              <a:t>определяющие их категорию и активность</a:t>
            </a:r>
            <a:r>
              <a:rPr lang="ru-RU" dirty="0"/>
              <a:t>.</a:t>
            </a:r>
          </a:p>
        </p:txBody>
      </p:sp>
      <p:sp>
        <p:nvSpPr>
          <p:cNvPr id="15" name="Прямоугольник 14"/>
          <p:cNvSpPr/>
          <p:nvPr/>
        </p:nvSpPr>
        <p:spPr>
          <a:xfrm>
            <a:off x="918504" y="4147387"/>
            <a:ext cx="4991367" cy="2308324"/>
          </a:xfrm>
          <a:prstGeom prst="rect">
            <a:avLst/>
          </a:prstGeom>
        </p:spPr>
        <p:txBody>
          <a:bodyPr wrap="square">
            <a:spAutoFit/>
          </a:bodyPr>
          <a:lstStyle/>
          <a:p>
            <a:pPr algn="just"/>
            <a:r>
              <a:rPr lang="ru-RU" dirty="0"/>
              <a:t>Для радиационного объекта, на котором </a:t>
            </a:r>
            <a:r>
              <a:rPr lang="ru-RU" b="1" dirty="0"/>
              <a:t>совместно с ЗРИ находятся РВ </a:t>
            </a:r>
            <a:r>
              <a:rPr lang="ru-RU" dirty="0"/>
              <a:t>и ЯМ, учитываемые в СГУК РВ и РАО, не в составе ЗРИ, должны быть определены уровни физической защиты для ЗРИ и для РВ и ЯМ, учитываемых в СГУК РВ и РАО, не в составе ЗРИ по отдельности, и установлен максимальный уровень физической </a:t>
            </a:r>
            <a:r>
              <a:rPr lang="ru-RU" dirty="0" smtClean="0"/>
              <a:t>защиты.</a:t>
            </a:r>
            <a:endParaRPr lang="ru-RU" dirty="0"/>
          </a:p>
        </p:txBody>
      </p:sp>
      <p:sp>
        <p:nvSpPr>
          <p:cNvPr id="2" name="TextBox 1"/>
          <p:cNvSpPr txBox="1"/>
          <p:nvPr/>
        </p:nvSpPr>
        <p:spPr>
          <a:xfrm>
            <a:off x="5342414" y="2909862"/>
            <a:ext cx="648072" cy="400110"/>
          </a:xfrm>
          <a:prstGeom prst="rect">
            <a:avLst/>
          </a:prstGeom>
          <a:noFill/>
        </p:spPr>
        <p:txBody>
          <a:bodyPr wrap="square" rtlCol="0">
            <a:spAutoFit/>
          </a:bodyPr>
          <a:lstStyle/>
          <a:p>
            <a:r>
              <a:rPr lang="ru-RU" sz="2000" b="1" dirty="0" smtClean="0">
                <a:solidFill>
                  <a:srgbClr val="002060"/>
                </a:solidFill>
              </a:rPr>
              <a:t>РИ</a:t>
            </a:r>
            <a:endParaRPr lang="ru-RU" sz="2000" b="1" dirty="0">
              <a:solidFill>
                <a:srgbClr val="002060"/>
              </a:solidFill>
            </a:endParaRPr>
          </a:p>
        </p:txBody>
      </p:sp>
      <p:sp>
        <p:nvSpPr>
          <p:cNvPr id="10" name="TextBox 9"/>
          <p:cNvSpPr txBox="1"/>
          <p:nvPr/>
        </p:nvSpPr>
        <p:spPr>
          <a:xfrm>
            <a:off x="6322581" y="2928491"/>
            <a:ext cx="893989" cy="400110"/>
          </a:xfrm>
          <a:prstGeom prst="rect">
            <a:avLst/>
          </a:prstGeom>
          <a:noFill/>
        </p:spPr>
        <p:txBody>
          <a:bodyPr wrap="square" rtlCol="0">
            <a:spAutoFit/>
          </a:bodyPr>
          <a:lstStyle/>
          <a:p>
            <a:r>
              <a:rPr lang="ru-RU" sz="2000" b="1" dirty="0" smtClean="0">
                <a:solidFill>
                  <a:srgbClr val="002060"/>
                </a:solidFill>
              </a:rPr>
              <a:t>ОРИ</a:t>
            </a:r>
            <a:endParaRPr lang="ru-RU" sz="2000" b="1" dirty="0">
              <a:solidFill>
                <a:srgbClr val="002060"/>
              </a:solidFill>
            </a:endParaRPr>
          </a:p>
        </p:txBody>
      </p:sp>
      <p:sp>
        <p:nvSpPr>
          <p:cNvPr id="12" name="TextBox 11"/>
          <p:cNvSpPr txBox="1"/>
          <p:nvPr/>
        </p:nvSpPr>
        <p:spPr>
          <a:xfrm>
            <a:off x="6346942" y="3597758"/>
            <a:ext cx="893989" cy="400110"/>
          </a:xfrm>
          <a:prstGeom prst="rect">
            <a:avLst/>
          </a:prstGeom>
          <a:noFill/>
        </p:spPr>
        <p:txBody>
          <a:bodyPr wrap="square" rtlCol="0">
            <a:spAutoFit/>
          </a:bodyPr>
          <a:lstStyle/>
          <a:p>
            <a:r>
              <a:rPr lang="ru-RU" sz="2000" b="1" dirty="0" smtClean="0">
                <a:solidFill>
                  <a:srgbClr val="002060"/>
                </a:solidFill>
              </a:rPr>
              <a:t>РАО</a:t>
            </a:r>
            <a:endParaRPr lang="ru-RU" sz="2000" b="1" dirty="0">
              <a:solidFill>
                <a:srgbClr val="002060"/>
              </a:solidFill>
            </a:endParaRPr>
          </a:p>
        </p:txBody>
      </p:sp>
      <p:sp>
        <p:nvSpPr>
          <p:cNvPr id="14" name="TextBox 13"/>
          <p:cNvSpPr txBox="1"/>
          <p:nvPr/>
        </p:nvSpPr>
        <p:spPr>
          <a:xfrm>
            <a:off x="4829764" y="3609879"/>
            <a:ext cx="1197965" cy="400110"/>
          </a:xfrm>
          <a:prstGeom prst="rect">
            <a:avLst/>
          </a:prstGeom>
          <a:noFill/>
        </p:spPr>
        <p:txBody>
          <a:bodyPr wrap="square" rtlCol="0">
            <a:spAutoFit/>
          </a:bodyPr>
          <a:lstStyle/>
          <a:p>
            <a:r>
              <a:rPr lang="ru-RU" sz="2000" b="1" dirty="0" smtClean="0">
                <a:solidFill>
                  <a:srgbClr val="002060"/>
                </a:solidFill>
              </a:rPr>
              <a:t>РИ + ОРИ</a:t>
            </a:r>
            <a:endParaRPr lang="ru-RU" sz="2000" b="1" dirty="0">
              <a:solidFill>
                <a:srgbClr val="002060"/>
              </a:solidFill>
            </a:endParaRPr>
          </a:p>
        </p:txBody>
      </p:sp>
    </p:spTree>
    <p:extLst>
      <p:ext uri="{BB962C8B-B14F-4D97-AF65-F5344CB8AC3E}">
        <p14:creationId xmlns:p14="http://schemas.microsoft.com/office/powerpoint/2010/main" val="4251775722"/>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88050-5296-46F5-B517-E29016C75451}"/>
              </a:ext>
            </a:extLst>
          </p:cNvPr>
          <p:cNvSpPr txBox="1"/>
          <p:nvPr/>
        </p:nvSpPr>
        <p:spPr>
          <a:xfrm>
            <a:off x="263352" y="0"/>
            <a:ext cx="11233248" cy="584775"/>
          </a:xfrm>
          <a:prstGeom prst="rect">
            <a:avLst/>
          </a:prstGeom>
          <a:noFill/>
        </p:spPr>
        <p:txBody>
          <a:bodyPr wrap="square">
            <a:spAutoFit/>
          </a:bodyPr>
          <a:lstStyle/>
          <a:p>
            <a:pPr marL="139700" algn="ctr"/>
            <a:r>
              <a:rPr lang="ru-RU" sz="1600" b="1" dirty="0">
                <a:latin typeface="Arial" panose="020B0604020202020204" pitchFamily="34" charset="0"/>
                <a:ea typeface="Times New Roman" panose="02020603050405020304" pitchFamily="18" charset="0"/>
              </a:rPr>
              <a:t>Уровень физической защиты радиационного объекта,</a:t>
            </a:r>
          </a:p>
          <a:p>
            <a:pPr marL="139700" algn="ctr"/>
            <a:r>
              <a:rPr lang="ru-RU" sz="1600" b="1" dirty="0">
                <a:latin typeface="Arial" panose="020B0604020202020204" pitchFamily="34" charset="0"/>
                <a:ea typeface="Times New Roman" panose="02020603050405020304" pitchFamily="18" charset="0"/>
              </a:rPr>
              <a:t>на котором находятся только закрытые радионуклидные источники</a:t>
            </a:r>
          </a:p>
        </p:txBody>
      </p:sp>
      <p:graphicFrame>
        <p:nvGraphicFramePr>
          <p:cNvPr id="2" name="Таблица 1"/>
          <p:cNvGraphicFramePr>
            <a:graphicFrameLocks noGrp="1"/>
          </p:cNvGraphicFramePr>
          <p:nvPr>
            <p:extLst>
              <p:ext uri="{D42A27DB-BD31-4B8C-83A1-F6EECF244321}">
                <p14:modId xmlns:p14="http://schemas.microsoft.com/office/powerpoint/2010/main" val="723310882"/>
              </p:ext>
            </p:extLst>
          </p:nvPr>
        </p:nvGraphicFramePr>
        <p:xfrm>
          <a:off x="959679" y="632345"/>
          <a:ext cx="10986305" cy="2586629"/>
        </p:xfrm>
        <a:graphic>
          <a:graphicData uri="http://schemas.openxmlformats.org/drawingml/2006/table">
            <a:tbl>
              <a:tblPr firstRow="1" firstCol="1" bandRow="1">
                <a:tableStyleId>{5C22544A-7EE6-4342-B048-85BDC9FD1C3A}</a:tableStyleId>
              </a:tblPr>
              <a:tblGrid>
                <a:gridCol w="2997754">
                  <a:extLst>
                    <a:ext uri="{9D8B030D-6E8A-4147-A177-3AD203B41FA5}">
                      <a16:colId xmlns:a16="http://schemas.microsoft.com/office/drawing/2014/main" val="3083461444"/>
                    </a:ext>
                  </a:extLst>
                </a:gridCol>
                <a:gridCol w="2857398">
                  <a:extLst>
                    <a:ext uri="{9D8B030D-6E8A-4147-A177-3AD203B41FA5}">
                      <a16:colId xmlns:a16="http://schemas.microsoft.com/office/drawing/2014/main" val="2220358321"/>
                    </a:ext>
                  </a:extLst>
                </a:gridCol>
                <a:gridCol w="2857398">
                  <a:extLst>
                    <a:ext uri="{9D8B030D-6E8A-4147-A177-3AD203B41FA5}">
                      <a16:colId xmlns:a16="http://schemas.microsoft.com/office/drawing/2014/main" val="3849645107"/>
                    </a:ext>
                  </a:extLst>
                </a:gridCol>
                <a:gridCol w="2273755">
                  <a:extLst>
                    <a:ext uri="{9D8B030D-6E8A-4147-A177-3AD203B41FA5}">
                      <a16:colId xmlns:a16="http://schemas.microsoft.com/office/drawing/2014/main" val="2216043977"/>
                    </a:ext>
                  </a:extLst>
                </a:gridCol>
              </a:tblGrid>
              <a:tr h="492399">
                <a:tc>
                  <a:txBody>
                    <a:bodyPr/>
                    <a:lstStyle/>
                    <a:p>
                      <a:pPr indent="254000" algn="ctr">
                        <a:lnSpc>
                          <a:spcPct val="100000"/>
                        </a:lnSpc>
                        <a:spcAft>
                          <a:spcPts val="0"/>
                        </a:spcAft>
                      </a:pPr>
                      <a:r>
                        <a:rPr lang="ru-RU" sz="1200" dirty="0">
                          <a:effectLst/>
                        </a:rPr>
                        <a:t>Категория ЗРИ (совокупности ЗРИ) по радиационной опасности</a:t>
                      </a:r>
                      <a:endParaRPr lang="ru-RU" sz="12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200" dirty="0">
                          <a:effectLst/>
                        </a:rPr>
                        <a:t>Радиационная опасность для человека</a:t>
                      </a:r>
                      <a:endParaRPr lang="ru-RU" sz="12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200" dirty="0">
                          <a:effectLst/>
                        </a:rPr>
                        <a:t>Тип РИ: мобильный/ стационарный</a:t>
                      </a:r>
                      <a:endParaRPr lang="ru-RU" sz="12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200" dirty="0">
                          <a:effectLst/>
                        </a:rPr>
                        <a:t>Уровень физической защиты радиационного объекта</a:t>
                      </a:r>
                      <a:endParaRPr lang="ru-RU" sz="1200" dirty="0">
                        <a:effectLs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val="146469623"/>
                  </a:ext>
                </a:extLst>
              </a:tr>
              <a:tr h="374650">
                <a:tc>
                  <a:txBody>
                    <a:bodyPr/>
                    <a:lstStyle/>
                    <a:p>
                      <a:pPr indent="254000" algn="ctr">
                        <a:lnSpc>
                          <a:spcPct val="100000"/>
                        </a:lnSpc>
                        <a:spcAft>
                          <a:spcPts val="0"/>
                        </a:spcAft>
                      </a:pPr>
                      <a:r>
                        <a:rPr lang="ru-RU" sz="1400" dirty="0">
                          <a:solidFill>
                            <a:srgbClr val="C00000"/>
                          </a:solidFill>
                          <a:effectLst/>
                        </a:rPr>
                        <a:t>Категория 1:</a:t>
                      </a:r>
                    </a:p>
                    <a:p>
                      <a:pPr indent="254000" algn="ctr">
                        <a:lnSpc>
                          <a:spcPct val="100000"/>
                        </a:lnSpc>
                        <a:spcAft>
                          <a:spcPts val="0"/>
                        </a:spcAft>
                      </a:pPr>
                      <a:r>
                        <a:rPr lang="ru-RU" sz="1400" dirty="0">
                          <a:effectLst/>
                        </a:rPr>
                        <a:t>A/D &gt; 1 000</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400" dirty="0">
                          <a:effectLst/>
                        </a:rPr>
                        <a:t>Чрезвычайно опасно для человека</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400" dirty="0">
                          <a:effectLst/>
                        </a:rPr>
                        <a:t>Критерий не применяется</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600" b="1" dirty="0">
                          <a:effectLst/>
                        </a:rPr>
                        <a:t>А</a:t>
                      </a:r>
                      <a:endParaRPr lang="ru-RU" sz="1600" b="1"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190671866"/>
                  </a:ext>
                </a:extLst>
              </a:tr>
              <a:tr h="191770">
                <a:tc rowSpan="2">
                  <a:txBody>
                    <a:bodyPr/>
                    <a:lstStyle/>
                    <a:p>
                      <a:pPr indent="254000" algn="ctr">
                        <a:lnSpc>
                          <a:spcPct val="100000"/>
                        </a:lnSpc>
                        <a:spcAft>
                          <a:spcPts val="0"/>
                        </a:spcAft>
                      </a:pPr>
                      <a:r>
                        <a:rPr lang="ru-RU" sz="1400" dirty="0">
                          <a:solidFill>
                            <a:srgbClr val="C00000"/>
                          </a:solidFill>
                          <a:effectLst/>
                        </a:rPr>
                        <a:t>Категория 2: </a:t>
                      </a:r>
                      <a:endParaRPr lang="ru-RU" sz="1400" dirty="0" smtClean="0">
                        <a:solidFill>
                          <a:srgbClr val="C00000"/>
                        </a:solidFill>
                        <a:effectLst/>
                      </a:endParaRPr>
                    </a:p>
                    <a:p>
                      <a:pPr indent="254000" algn="ctr">
                        <a:lnSpc>
                          <a:spcPct val="100000"/>
                        </a:lnSpc>
                        <a:spcAft>
                          <a:spcPts val="0"/>
                        </a:spcAft>
                      </a:pPr>
                      <a:r>
                        <a:rPr lang="en-US" sz="1400" dirty="0" smtClean="0">
                          <a:effectLst/>
                        </a:rPr>
                        <a:t>10&lt;A/D&lt;1000</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tc>
                <a:tc rowSpan="2">
                  <a:txBody>
                    <a:bodyPr/>
                    <a:lstStyle/>
                    <a:p>
                      <a:pPr indent="254000" algn="ctr">
                        <a:lnSpc>
                          <a:spcPct val="100000"/>
                        </a:lnSpc>
                        <a:spcAft>
                          <a:spcPts val="0"/>
                        </a:spcAft>
                      </a:pPr>
                      <a:r>
                        <a:rPr lang="ru-RU" sz="1400" dirty="0">
                          <a:effectLst/>
                        </a:rPr>
                        <a:t>Очень опасно для человека</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400" dirty="0">
                          <a:effectLst/>
                        </a:rPr>
                        <a:t>Мобильный</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600" b="1" dirty="0">
                          <a:effectLst/>
                        </a:rPr>
                        <a:t>Б</a:t>
                      </a:r>
                      <a:endParaRPr lang="ru-RU" sz="1600" b="1"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204257968"/>
                  </a:ext>
                </a:extLst>
              </a:tr>
              <a:tr h="191770">
                <a:tc vMerge="1">
                  <a:txBody>
                    <a:bodyPr/>
                    <a:lstStyle/>
                    <a:p>
                      <a:endParaRPr lang="ru-RU"/>
                    </a:p>
                  </a:txBody>
                  <a:tcPr/>
                </a:tc>
                <a:tc vMerge="1">
                  <a:txBody>
                    <a:bodyPr/>
                    <a:lstStyle/>
                    <a:p>
                      <a:endParaRPr lang="ru-RU"/>
                    </a:p>
                  </a:txBody>
                  <a:tcPr/>
                </a:tc>
                <a:tc>
                  <a:txBody>
                    <a:bodyPr/>
                    <a:lstStyle/>
                    <a:p>
                      <a:pPr indent="254000" algn="ctr">
                        <a:lnSpc>
                          <a:spcPct val="100000"/>
                        </a:lnSpc>
                        <a:spcAft>
                          <a:spcPts val="0"/>
                        </a:spcAft>
                      </a:pPr>
                      <a:r>
                        <a:rPr lang="ru-RU" sz="1400" dirty="0">
                          <a:effectLst/>
                        </a:rPr>
                        <a:t>Стационарный</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600" b="1" dirty="0">
                          <a:effectLst/>
                        </a:rPr>
                        <a:t>В</a:t>
                      </a:r>
                      <a:endParaRPr lang="ru-RU" sz="1600" b="1"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4069460694"/>
                  </a:ext>
                </a:extLst>
              </a:tr>
              <a:tr h="381000">
                <a:tc>
                  <a:txBody>
                    <a:bodyPr/>
                    <a:lstStyle/>
                    <a:p>
                      <a:pPr indent="254000" algn="ctr">
                        <a:lnSpc>
                          <a:spcPct val="100000"/>
                        </a:lnSpc>
                        <a:spcAft>
                          <a:spcPts val="0"/>
                        </a:spcAft>
                      </a:pPr>
                      <a:r>
                        <a:rPr lang="ru-RU" sz="1400" dirty="0">
                          <a:solidFill>
                            <a:srgbClr val="C00000"/>
                          </a:solidFill>
                          <a:effectLst/>
                        </a:rPr>
                        <a:t>Категория 3: </a:t>
                      </a:r>
                      <a:endParaRPr lang="ru-RU" sz="1400" dirty="0" smtClean="0">
                        <a:solidFill>
                          <a:srgbClr val="C00000"/>
                        </a:solidFill>
                        <a:effectLst/>
                      </a:endParaRPr>
                    </a:p>
                    <a:p>
                      <a:pPr indent="254000" algn="ctr">
                        <a:lnSpc>
                          <a:spcPct val="100000"/>
                        </a:lnSpc>
                        <a:spcAft>
                          <a:spcPts val="0"/>
                        </a:spcAft>
                      </a:pPr>
                      <a:r>
                        <a:rPr lang="en-US" sz="1400" dirty="0" smtClean="0">
                          <a:effectLst/>
                        </a:rPr>
                        <a:t>1&lt;A/D</a:t>
                      </a:r>
                      <a:r>
                        <a:rPr lang="en-US" sz="1400" dirty="0">
                          <a:effectLst/>
                        </a:rPr>
                        <a:t>&lt; </a:t>
                      </a:r>
                      <a:r>
                        <a:rPr lang="ru-RU" sz="1400" dirty="0">
                          <a:effectLst/>
                        </a:rPr>
                        <a:t>10</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400" dirty="0">
                          <a:effectLst/>
                        </a:rPr>
                        <a:t>Опасно для человека</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400" dirty="0">
                          <a:effectLst/>
                        </a:rPr>
                        <a:t>Критерий не применяется</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600" b="1" dirty="0">
                          <a:effectLst/>
                        </a:rPr>
                        <a:t>В</a:t>
                      </a:r>
                      <a:endParaRPr lang="ru-RU" sz="1600" b="1"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50589284"/>
                  </a:ext>
                </a:extLst>
              </a:tr>
              <a:tr h="753110">
                <a:tc>
                  <a:txBody>
                    <a:bodyPr/>
                    <a:lstStyle/>
                    <a:p>
                      <a:pPr indent="254000" algn="ctr">
                        <a:lnSpc>
                          <a:spcPct val="100000"/>
                        </a:lnSpc>
                        <a:spcAft>
                          <a:spcPts val="0"/>
                        </a:spcAft>
                      </a:pPr>
                      <a:r>
                        <a:rPr lang="ru-RU" sz="1400" dirty="0">
                          <a:solidFill>
                            <a:srgbClr val="C00000"/>
                          </a:solidFill>
                          <a:effectLst/>
                        </a:rPr>
                        <a:t>Категории 4 и 5:</a:t>
                      </a:r>
                    </a:p>
                    <a:p>
                      <a:pPr indent="254000" algn="ctr">
                        <a:lnSpc>
                          <a:spcPct val="100000"/>
                        </a:lnSpc>
                        <a:spcAft>
                          <a:spcPts val="0"/>
                        </a:spcAft>
                      </a:pPr>
                      <a:r>
                        <a:rPr lang="en-US" sz="1400" dirty="0">
                          <a:effectLst/>
                        </a:rPr>
                        <a:t>A/D </a:t>
                      </a:r>
                      <a:r>
                        <a:rPr lang="ru-RU" sz="1400" dirty="0">
                          <a:effectLst/>
                        </a:rPr>
                        <a:t>&lt; 1</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indent="254000" algn="ctr">
                        <a:lnSpc>
                          <a:spcPct val="100000"/>
                        </a:lnSpc>
                        <a:spcAft>
                          <a:spcPts val="0"/>
                        </a:spcAft>
                      </a:pPr>
                      <a:r>
                        <a:rPr lang="ru-RU" sz="1400">
                          <a:effectLst/>
                        </a:rPr>
                        <a:t>Опасность для человека маловероятна (очень маловероятна)</a:t>
                      </a:r>
                      <a:endParaRPr lang="ru-RU" sz="140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400" dirty="0">
                          <a:effectLst/>
                        </a:rPr>
                        <a:t>Критерий не применяется</a:t>
                      </a:r>
                      <a:endParaRPr lang="ru-RU" sz="1400"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indent="254000" algn="ctr">
                        <a:lnSpc>
                          <a:spcPct val="100000"/>
                        </a:lnSpc>
                        <a:spcAft>
                          <a:spcPts val="0"/>
                        </a:spcAft>
                      </a:pPr>
                      <a:r>
                        <a:rPr lang="ru-RU" sz="1600" b="1" dirty="0">
                          <a:effectLst/>
                        </a:rPr>
                        <a:t>Г</a:t>
                      </a:r>
                      <a:endParaRPr lang="ru-RU" sz="1600" b="1" dirty="0">
                        <a:effectLst/>
                        <a:latin typeface="Times New Roman" panose="02020603050405020304" pitchFamily="18" charset="0"/>
                        <a:ea typeface="Times New Roman" panose="02020603050405020304" pitchFamily="18" charset="0"/>
                      </a:endParaRPr>
                    </a:p>
                  </a:txBody>
                  <a:tcPr marL="6350" marR="635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922999230"/>
                  </a:ext>
                </a:extLst>
              </a:tr>
            </a:tbl>
          </a:graphicData>
        </a:graphic>
      </p:graphicFrame>
      <p:sp>
        <p:nvSpPr>
          <p:cNvPr id="7" name="TextBox 6">
            <a:extLst>
              <a:ext uri="{FF2B5EF4-FFF2-40B4-BE49-F238E27FC236}">
                <a16:creationId xmlns:a16="http://schemas.microsoft.com/office/drawing/2014/main" id="{D8688050-5296-46F5-B517-E29016C75451}"/>
              </a:ext>
            </a:extLst>
          </p:cNvPr>
          <p:cNvSpPr txBox="1"/>
          <p:nvPr/>
        </p:nvSpPr>
        <p:spPr>
          <a:xfrm>
            <a:off x="661769" y="3442939"/>
            <a:ext cx="11233248" cy="830997"/>
          </a:xfrm>
          <a:prstGeom prst="rect">
            <a:avLst/>
          </a:prstGeom>
          <a:noFill/>
        </p:spPr>
        <p:txBody>
          <a:bodyPr wrap="square">
            <a:spAutoFit/>
          </a:bodyPr>
          <a:lstStyle/>
          <a:p>
            <a:pPr marL="139700" algn="ctr"/>
            <a:r>
              <a:rPr lang="ru-RU" sz="1600" b="1" dirty="0">
                <a:latin typeface="Arial" panose="020B0604020202020204" pitchFamily="34" charset="0"/>
                <a:ea typeface="Times New Roman" panose="02020603050405020304" pitchFamily="18" charset="0"/>
              </a:rPr>
              <a:t>Уровень физической защиты радиационного объекта, на </a:t>
            </a:r>
            <a:r>
              <a:rPr lang="ru-RU" sz="1600" b="1" dirty="0" smtClean="0">
                <a:latin typeface="Arial" panose="020B0604020202020204" pitchFamily="34" charset="0"/>
                <a:ea typeface="Times New Roman" panose="02020603050405020304" pitchFamily="18" charset="0"/>
              </a:rPr>
              <a:t>котором находятся </a:t>
            </a:r>
            <a:r>
              <a:rPr lang="ru-RU" sz="1600" b="1" dirty="0">
                <a:latin typeface="Arial" panose="020B0604020202020204" pitchFamily="34" charset="0"/>
                <a:ea typeface="Times New Roman" panose="02020603050405020304" pitchFamily="18" charset="0"/>
              </a:rPr>
              <a:t>только радиоактивные вещества и ядерные материалы</a:t>
            </a:r>
            <a:r>
              <a:rPr lang="ru-RU" sz="1600" b="1" dirty="0" smtClean="0">
                <a:latin typeface="Arial" panose="020B0604020202020204" pitchFamily="34" charset="0"/>
                <a:ea typeface="Times New Roman" panose="02020603050405020304" pitchFamily="18" charset="0"/>
              </a:rPr>
              <a:t>, подлежащие </a:t>
            </a:r>
            <a:r>
              <a:rPr lang="ru-RU" sz="1600" b="1" dirty="0">
                <a:latin typeface="Arial" panose="020B0604020202020204" pitchFamily="34" charset="0"/>
                <a:ea typeface="Times New Roman" panose="02020603050405020304" pitchFamily="18" charset="0"/>
              </a:rPr>
              <a:t>учету в системе государственного учета и контроля</a:t>
            </a:r>
          </a:p>
          <a:p>
            <a:pPr marL="139700" algn="ctr"/>
            <a:r>
              <a:rPr lang="ru-RU" sz="1600" b="1" dirty="0">
                <a:latin typeface="Arial" panose="020B0604020202020204" pitchFamily="34" charset="0"/>
                <a:ea typeface="Times New Roman" panose="02020603050405020304" pitchFamily="18" charset="0"/>
              </a:rPr>
              <a:t>радиоактивных веществ и радиоактивных </a:t>
            </a:r>
            <a:r>
              <a:rPr lang="ru-RU" sz="1600" b="1" dirty="0" smtClean="0">
                <a:latin typeface="Arial" panose="020B0604020202020204" pitchFamily="34" charset="0"/>
                <a:ea typeface="Times New Roman" panose="02020603050405020304" pitchFamily="18" charset="0"/>
              </a:rPr>
              <a:t>отходов (</a:t>
            </a:r>
            <a:r>
              <a:rPr lang="ru-RU" sz="1600" b="1" dirty="0">
                <a:latin typeface="Arial" panose="020B0604020202020204" pitchFamily="34" charset="0"/>
                <a:ea typeface="Times New Roman" panose="02020603050405020304" pitchFamily="18" charset="0"/>
              </a:rPr>
              <a:t>не в составе закрытых радионуклидных источников)</a:t>
            </a:r>
          </a:p>
        </p:txBody>
      </p:sp>
      <p:graphicFrame>
        <p:nvGraphicFramePr>
          <p:cNvPr id="3" name="Таблица 2"/>
          <p:cNvGraphicFramePr>
            <a:graphicFrameLocks noGrp="1"/>
          </p:cNvGraphicFramePr>
          <p:nvPr>
            <p:extLst>
              <p:ext uri="{D42A27DB-BD31-4B8C-83A1-F6EECF244321}">
                <p14:modId xmlns:p14="http://schemas.microsoft.com/office/powerpoint/2010/main" val="2440908215"/>
              </p:ext>
            </p:extLst>
          </p:nvPr>
        </p:nvGraphicFramePr>
        <p:xfrm>
          <a:off x="1775520" y="4262607"/>
          <a:ext cx="9145016" cy="2086963"/>
        </p:xfrm>
        <a:graphic>
          <a:graphicData uri="http://schemas.openxmlformats.org/drawingml/2006/table">
            <a:tbl>
              <a:tblPr firstRow="1" firstCol="1" bandRow="1">
                <a:tableStyleId>{5C22544A-7EE6-4342-B048-85BDC9FD1C3A}</a:tableStyleId>
              </a:tblPr>
              <a:tblGrid>
                <a:gridCol w="4572508">
                  <a:extLst>
                    <a:ext uri="{9D8B030D-6E8A-4147-A177-3AD203B41FA5}">
                      <a16:colId xmlns:a16="http://schemas.microsoft.com/office/drawing/2014/main" val="2077068448"/>
                    </a:ext>
                  </a:extLst>
                </a:gridCol>
                <a:gridCol w="4572508">
                  <a:extLst>
                    <a:ext uri="{9D8B030D-6E8A-4147-A177-3AD203B41FA5}">
                      <a16:colId xmlns:a16="http://schemas.microsoft.com/office/drawing/2014/main" val="1957449920"/>
                    </a:ext>
                  </a:extLst>
                </a:gridCol>
              </a:tblGrid>
              <a:tr h="555595">
                <a:tc>
                  <a:txBody>
                    <a:bodyPr/>
                    <a:lstStyle/>
                    <a:p>
                      <a:pPr indent="254000" algn="ctr">
                        <a:lnSpc>
                          <a:spcPct val="100000"/>
                        </a:lnSpc>
                        <a:spcAft>
                          <a:spcPts val="0"/>
                        </a:spcAft>
                      </a:pPr>
                      <a:r>
                        <a:rPr lang="ru-RU" sz="1200" dirty="0">
                          <a:effectLst/>
                        </a:rPr>
                        <a:t>Отношение активности (совокупной активности) РВ и ЯМ, учитываемых в СГУК РВ и РАО, не в составе ЗРИ на радиационном объекте к значению </a:t>
                      </a:r>
                      <a:r>
                        <a:rPr lang="ru-RU" sz="1200" dirty="0" err="1">
                          <a:effectLst/>
                        </a:rPr>
                        <a:t>Аг</a:t>
                      </a:r>
                      <a:endParaRPr lang="ru-RU" sz="1300" dirty="0">
                        <a:effectLst/>
                        <a:latin typeface="Times New Roman" panose="02020603050405020304" pitchFamily="18" charset="0"/>
                        <a:ea typeface="Times New Roman" panose="02020603050405020304" pitchFamily="18" charset="0"/>
                      </a:endParaRPr>
                    </a:p>
                  </a:txBody>
                  <a:tcPr marL="6350" marR="6350" marT="0" marB="0"/>
                </a:tc>
                <a:tc>
                  <a:txBody>
                    <a:bodyPr/>
                    <a:lstStyle/>
                    <a:p>
                      <a:pPr indent="254000" algn="ctr">
                        <a:lnSpc>
                          <a:spcPct val="100000"/>
                        </a:lnSpc>
                        <a:spcAft>
                          <a:spcPts val="0"/>
                        </a:spcAft>
                      </a:pPr>
                      <a:r>
                        <a:rPr lang="ru-RU" sz="1200" dirty="0">
                          <a:effectLst/>
                        </a:rPr>
                        <a:t>Уровень физической защиты радиационного объекта</a:t>
                      </a:r>
                      <a:endParaRPr lang="ru-RU" sz="1300" dirty="0">
                        <a:effectLst/>
                        <a:latin typeface="Times New Roman" panose="02020603050405020304" pitchFamily="18" charset="0"/>
                        <a:ea typeface="Times New Roman" panose="02020603050405020304" pitchFamily="18" charset="0"/>
                      </a:endParaRPr>
                    </a:p>
                  </a:txBody>
                  <a:tcPr marL="6350" marR="6350" marT="0" marB="0"/>
                </a:tc>
                <a:extLst>
                  <a:ext uri="{0D108BD9-81ED-4DB2-BD59-A6C34878D82A}">
                    <a16:rowId xmlns:a16="http://schemas.microsoft.com/office/drawing/2014/main" val="3881793299"/>
                  </a:ext>
                </a:extLst>
              </a:tr>
              <a:tr h="191770">
                <a:tc>
                  <a:txBody>
                    <a:bodyPr/>
                    <a:lstStyle/>
                    <a:p>
                      <a:pPr indent="254000" algn="ctr">
                        <a:lnSpc>
                          <a:spcPct val="157000"/>
                        </a:lnSpc>
                        <a:spcAft>
                          <a:spcPts val="0"/>
                        </a:spcAft>
                      </a:pPr>
                      <a:r>
                        <a:rPr lang="ru-RU" sz="1600" dirty="0">
                          <a:effectLst/>
                        </a:rPr>
                        <a:t>А/А</a:t>
                      </a:r>
                      <a:r>
                        <a:rPr lang="ru-RU" sz="1600" baseline="-25000" dirty="0">
                          <a:effectLst/>
                        </a:rPr>
                        <a:t>2</a:t>
                      </a:r>
                      <a:r>
                        <a:rPr lang="ru-RU" sz="1600" dirty="0">
                          <a:effectLst/>
                        </a:rPr>
                        <a:t> &gt; 20</a:t>
                      </a:r>
                      <a:endParaRPr lang="ru-RU" sz="16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А</a:t>
                      </a:r>
                      <a:endParaRPr lang="ru-RU" sz="1600" b="1" dirty="0">
                        <a:effectLst/>
                        <a:latin typeface="Times New Roman" panose="02020603050405020304" pitchFamily="18" charset="0"/>
                        <a:ea typeface="Times New Roman" panose="02020603050405020304" pitchFamily="18" charset="0"/>
                      </a:endParaRPr>
                    </a:p>
                  </a:txBody>
                  <a:tcPr marL="6350" marR="635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02501516"/>
                  </a:ext>
                </a:extLst>
              </a:tr>
              <a:tr h="191770">
                <a:tc>
                  <a:txBody>
                    <a:bodyPr/>
                    <a:lstStyle/>
                    <a:p>
                      <a:pPr indent="254000" algn="ctr">
                        <a:lnSpc>
                          <a:spcPct val="157000"/>
                        </a:lnSpc>
                        <a:spcAft>
                          <a:spcPts val="0"/>
                        </a:spcAft>
                      </a:pPr>
                      <a:r>
                        <a:rPr lang="ru-RU" sz="1600" dirty="0">
                          <a:effectLst/>
                        </a:rPr>
                        <a:t>2&lt;А/</a:t>
                      </a:r>
                      <a:r>
                        <a:rPr lang="ru-RU" sz="1600" dirty="0" err="1">
                          <a:effectLst/>
                        </a:rPr>
                        <a:t>А</a:t>
                      </a:r>
                      <a:r>
                        <a:rPr lang="ru-RU" sz="1600" baseline="-25000" dirty="0" err="1">
                          <a:effectLst/>
                        </a:rPr>
                        <a:t>г</a:t>
                      </a:r>
                      <a:r>
                        <a:rPr lang="ru-RU" sz="1600" dirty="0">
                          <a:effectLst/>
                        </a:rPr>
                        <a:t>&lt;20</a:t>
                      </a:r>
                      <a:endParaRPr lang="ru-RU" sz="16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Б</a:t>
                      </a:r>
                      <a:endParaRPr lang="ru-RU" sz="1600" b="1" dirty="0">
                        <a:effectLst/>
                        <a:latin typeface="Times New Roman" panose="02020603050405020304" pitchFamily="18" charset="0"/>
                        <a:ea typeface="Times New Roman" panose="02020603050405020304" pitchFamily="18" charset="0"/>
                      </a:endParaRPr>
                    </a:p>
                  </a:txBody>
                  <a:tcPr marL="6350" marR="635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63702410"/>
                  </a:ext>
                </a:extLst>
              </a:tr>
              <a:tr h="191770">
                <a:tc>
                  <a:txBody>
                    <a:bodyPr/>
                    <a:lstStyle/>
                    <a:p>
                      <a:pPr indent="254000" algn="ctr">
                        <a:lnSpc>
                          <a:spcPct val="157000"/>
                        </a:lnSpc>
                        <a:spcAft>
                          <a:spcPts val="0"/>
                        </a:spcAft>
                      </a:pPr>
                      <a:r>
                        <a:rPr lang="ru-RU" sz="1600" dirty="0">
                          <a:effectLst/>
                        </a:rPr>
                        <a:t>0,02 &lt; А/А</a:t>
                      </a:r>
                      <a:r>
                        <a:rPr lang="ru-RU" sz="1600" baseline="-25000" dirty="0">
                          <a:effectLst/>
                        </a:rPr>
                        <a:t>2</a:t>
                      </a:r>
                      <a:r>
                        <a:rPr lang="ru-RU" sz="1600" dirty="0">
                          <a:effectLst/>
                        </a:rPr>
                        <a:t> &lt; 2</a:t>
                      </a:r>
                      <a:endParaRPr lang="ru-RU" sz="16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В</a:t>
                      </a:r>
                      <a:endParaRPr lang="ru-RU" sz="1600" b="1" dirty="0">
                        <a:effectLst/>
                        <a:latin typeface="Times New Roman" panose="02020603050405020304" pitchFamily="18" charset="0"/>
                        <a:ea typeface="Times New Roman" panose="02020603050405020304" pitchFamily="18" charset="0"/>
                      </a:endParaRPr>
                    </a:p>
                  </a:txBody>
                  <a:tcPr marL="6350" marR="635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345714982"/>
                  </a:ext>
                </a:extLst>
              </a:tr>
              <a:tr h="204470">
                <a:tc>
                  <a:txBody>
                    <a:bodyPr/>
                    <a:lstStyle/>
                    <a:p>
                      <a:pPr indent="254000" algn="ctr">
                        <a:lnSpc>
                          <a:spcPct val="157000"/>
                        </a:lnSpc>
                        <a:spcAft>
                          <a:spcPts val="0"/>
                        </a:spcAft>
                      </a:pPr>
                      <a:r>
                        <a:rPr lang="ru-RU" sz="1600" dirty="0">
                          <a:effectLst/>
                        </a:rPr>
                        <a:t>А/А</a:t>
                      </a:r>
                      <a:r>
                        <a:rPr lang="ru-RU" sz="1600" baseline="-25000" dirty="0">
                          <a:effectLst/>
                        </a:rPr>
                        <a:t>2</a:t>
                      </a:r>
                      <a:r>
                        <a:rPr lang="ru-RU" sz="1600" dirty="0">
                          <a:effectLst/>
                        </a:rPr>
                        <a:t> &lt; 0,02</a:t>
                      </a:r>
                      <a:endParaRPr lang="ru-RU" sz="16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Г</a:t>
                      </a:r>
                      <a:endParaRPr lang="ru-RU" sz="1600" b="1" dirty="0">
                        <a:effectLst/>
                        <a:latin typeface="Times New Roman" panose="02020603050405020304" pitchFamily="18" charset="0"/>
                        <a:ea typeface="Times New Roman" panose="02020603050405020304" pitchFamily="18" charset="0"/>
                      </a:endParaRPr>
                    </a:p>
                  </a:txBody>
                  <a:tcPr marL="6350" marR="635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189756127"/>
                  </a:ext>
                </a:extLst>
              </a:tr>
            </a:tbl>
          </a:graphicData>
        </a:graphic>
      </p:graphicFrame>
      <p:sp>
        <p:nvSpPr>
          <p:cNvPr id="10" name="TextBox 9">
            <a:extLst>
              <a:ext uri="{FF2B5EF4-FFF2-40B4-BE49-F238E27FC236}">
                <a16:creationId xmlns:a16="http://schemas.microsoft.com/office/drawing/2014/main" id="{FA20320E-BA33-4E43-856D-323E0B00E652}"/>
              </a:ext>
            </a:extLst>
          </p:cNvPr>
          <p:cNvSpPr txBox="1"/>
          <p:nvPr/>
        </p:nvSpPr>
        <p:spPr>
          <a:xfrm>
            <a:off x="907786" y="6282084"/>
            <a:ext cx="1098723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Уровень физической защиты - </a:t>
            </a:r>
            <a:r>
              <a:rPr lang="ru-RU"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параметр, определяющий совокупность требований, предъявляемых к составу организационных мероприятий, ИТСФЗ и персоналу физической </a:t>
            </a:r>
            <a:r>
              <a:rPr lang="ru-RU" sz="1400"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защиты.</a:t>
            </a:r>
            <a:endParaRPr lang="ru-RU"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10147040" y="95136"/>
            <a:ext cx="1819729" cy="307777"/>
          </a:xfrm>
          <a:prstGeom prst="rect">
            <a:avLst/>
          </a:prstGeom>
        </p:spPr>
        <p:txBody>
          <a:bodyPr wrap="none">
            <a:spAutoFit/>
          </a:bodyPr>
          <a:lstStyle/>
          <a:p>
            <a:r>
              <a:rPr lang="ru-RU" sz="1400" dirty="0">
                <a:solidFill>
                  <a:srgbClr val="000000"/>
                </a:solidFill>
                <a:latin typeface="Microsoft Sans Serif" panose="020B0604020202020204" pitchFamily="34" charset="0"/>
                <a:ea typeface="Microsoft Sans Serif" panose="020B0604020202020204" pitchFamily="34" charset="0"/>
              </a:rPr>
              <a:t>ПРИЛОЖЕНИЕ №3</a:t>
            </a:r>
            <a:endParaRPr lang="ru-RU" sz="1400" dirty="0"/>
          </a:p>
        </p:txBody>
      </p:sp>
      <p:sp>
        <p:nvSpPr>
          <p:cNvPr id="13" name="Прямоугольник 12"/>
          <p:cNvSpPr/>
          <p:nvPr/>
        </p:nvSpPr>
        <p:spPr>
          <a:xfrm>
            <a:off x="10272464" y="3266544"/>
            <a:ext cx="1819729" cy="307777"/>
          </a:xfrm>
          <a:prstGeom prst="rect">
            <a:avLst/>
          </a:prstGeom>
        </p:spPr>
        <p:txBody>
          <a:bodyPr wrap="none">
            <a:spAutoFit/>
          </a:bodyPr>
          <a:lstStyle/>
          <a:p>
            <a:r>
              <a:rPr lang="ru-RU" sz="1400" dirty="0">
                <a:solidFill>
                  <a:srgbClr val="000000"/>
                </a:solidFill>
                <a:latin typeface="Microsoft Sans Serif" panose="020B0604020202020204" pitchFamily="34" charset="0"/>
                <a:ea typeface="Microsoft Sans Serif" panose="020B0604020202020204" pitchFamily="34" charset="0"/>
              </a:rPr>
              <a:t>ПРИЛОЖЕНИЕ </a:t>
            </a:r>
            <a:r>
              <a:rPr lang="ru-RU" sz="1400" dirty="0" smtClean="0">
                <a:solidFill>
                  <a:srgbClr val="000000"/>
                </a:solidFill>
                <a:latin typeface="Microsoft Sans Serif" panose="020B0604020202020204" pitchFamily="34" charset="0"/>
                <a:ea typeface="Microsoft Sans Serif" panose="020B0604020202020204" pitchFamily="34" charset="0"/>
              </a:rPr>
              <a:t>№4</a:t>
            </a:r>
            <a:endParaRPr lang="ru-RU" sz="1400" dirty="0"/>
          </a:p>
        </p:txBody>
      </p:sp>
    </p:spTree>
    <p:extLst>
      <p:ext uri="{BB962C8B-B14F-4D97-AF65-F5344CB8AC3E}">
        <p14:creationId xmlns:p14="http://schemas.microsoft.com/office/powerpoint/2010/main" val="129524884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99F2AC-0309-4B3B-8B94-29D3A1F1C2FA}"/>
              </a:ext>
            </a:extLst>
          </p:cNvPr>
          <p:cNvSpPr txBox="1"/>
          <p:nvPr/>
        </p:nvSpPr>
        <p:spPr>
          <a:xfrm>
            <a:off x="907976" y="3933056"/>
            <a:ext cx="11161240" cy="1969770"/>
          </a:xfrm>
          <a:prstGeom prst="rect">
            <a:avLst/>
          </a:prstGeom>
          <a:noFill/>
        </p:spPr>
        <p:txBody>
          <a:bodyPr wrap="square">
            <a:spAutoFit/>
          </a:bodyPr>
          <a:lstStyle/>
          <a:p>
            <a:pPr lvl="0" indent="449263" algn="just"/>
            <a:r>
              <a:rPr lang="ru-RU" b="1" dirty="0"/>
              <a:t>Мобильность РИ </a:t>
            </a:r>
            <a:r>
              <a:rPr lang="ru-RU" dirty="0"/>
              <a:t>определяется в соответствии с федеральными нормами и правилами в области использования атомной энергии «Общие положения обеспечения безопасности радиационных источников» (</a:t>
            </a:r>
            <a:r>
              <a:rPr lang="ru-RU" b="1" dirty="0"/>
              <a:t>НП-038-16</a:t>
            </a:r>
            <a:r>
              <a:rPr lang="ru-RU" dirty="0"/>
              <a:t>), утвержденными приказом Федеральной службы по экологическому, технологическому и атомному надзору от 28 сентября 2016 г. № 405, с изменениями, внесенными приказом Федеральной службы по экологическому, технологическому и атомному надзору от 10 июля 2018 г. № 293 (далее - НП-038-16).</a:t>
            </a:r>
          </a:p>
          <a:p>
            <a:pPr algn="r"/>
            <a:r>
              <a:rPr lang="ru-RU" dirty="0"/>
              <a:t>	</a:t>
            </a:r>
            <a:r>
              <a:rPr lang="ru-RU" sz="1400" dirty="0">
                <a:latin typeface="Times New Roman" panose="02020603050405020304" pitchFamily="18" charset="0"/>
                <a:ea typeface="Times New Roman" panose="02020603050405020304" pitchFamily="18" charset="0"/>
              </a:rPr>
              <a:t>Зарегистрирован Министерством юстиции Российской Федерации 24 октября 2016 г., регистрационный № 44120.</a:t>
            </a:r>
          </a:p>
          <a:p>
            <a:pPr algn="r"/>
            <a:r>
              <a:rPr lang="ru-RU" sz="1400" dirty="0">
                <a:latin typeface="Times New Roman" panose="02020603050405020304" pitchFamily="18" charset="0"/>
                <a:ea typeface="Times New Roman" panose="02020603050405020304" pitchFamily="18" charset="0"/>
              </a:rPr>
              <a:t>	Зарегистрирован Министерством юстиции Российской Федерации 31 июля 2018 г., регистрационный № 51747.</a:t>
            </a:r>
          </a:p>
        </p:txBody>
      </p:sp>
      <p:sp>
        <p:nvSpPr>
          <p:cNvPr id="7" name="TextBox 6">
            <a:extLst>
              <a:ext uri="{FF2B5EF4-FFF2-40B4-BE49-F238E27FC236}">
                <a16:creationId xmlns:a16="http://schemas.microsoft.com/office/drawing/2014/main" id="{8E0190E6-5E2F-450F-B2B0-D11282EB038D}"/>
              </a:ext>
            </a:extLst>
          </p:cNvPr>
          <p:cNvSpPr txBox="1"/>
          <p:nvPr/>
        </p:nvSpPr>
        <p:spPr>
          <a:xfrm>
            <a:off x="907976" y="2132856"/>
            <a:ext cx="11089232" cy="1415772"/>
          </a:xfrm>
          <a:prstGeom prst="rect">
            <a:avLst/>
          </a:prstGeom>
          <a:noFill/>
        </p:spPr>
        <p:txBody>
          <a:bodyPr wrap="square">
            <a:spAutoFit/>
          </a:bodyPr>
          <a:lstStyle/>
          <a:p>
            <a:pPr indent="482600" algn="just">
              <a:tabLst>
                <a:tab pos="1395730" algn="l"/>
                <a:tab pos="4276090" algn="l"/>
              </a:tabLst>
            </a:pPr>
            <a:r>
              <a:rPr lang="ru-RU" dirty="0">
                <a:ea typeface="Times New Roman" panose="02020603050405020304" pitchFamily="18" charset="0"/>
              </a:rPr>
              <a:t>При нахождении (или возможности нахождения) на радиационном объекте </a:t>
            </a:r>
            <a:r>
              <a:rPr lang="ru-RU" b="1" dirty="0">
                <a:ea typeface="Times New Roman" panose="02020603050405020304" pitchFamily="18" charset="0"/>
              </a:rPr>
              <a:t>нескольких ЗРИ категория радиационной опасности </a:t>
            </a:r>
            <a:r>
              <a:rPr lang="ru-RU" dirty="0">
                <a:ea typeface="Times New Roman" panose="02020603050405020304" pitchFamily="18" charset="0"/>
              </a:rPr>
              <a:t>должна устанавливаться для всей совокупности ЗРИ, находящихся (или которые могут находиться) на радиационном объекте, по агрегированному отношению А/D в соответствии с пунктом 10 приложения № 2 к </a:t>
            </a:r>
            <a:r>
              <a:rPr lang="ru-RU" b="1" dirty="0">
                <a:ea typeface="Times New Roman" panose="02020603050405020304" pitchFamily="18" charset="0"/>
              </a:rPr>
              <a:t>НП-067-16</a:t>
            </a:r>
            <a:r>
              <a:rPr lang="ru-RU" dirty="0" smtClean="0">
                <a:ea typeface="Times New Roman" panose="02020603050405020304" pitchFamily="18" charset="0"/>
              </a:rPr>
              <a:t>.</a:t>
            </a:r>
          </a:p>
          <a:p>
            <a:pPr indent="482600" algn="just">
              <a:tabLst>
                <a:tab pos="1395730" algn="l"/>
                <a:tab pos="4276090" algn="l"/>
              </a:tabLst>
            </a:pPr>
            <a:r>
              <a:rPr lang="ru-RU" sz="1400" b="0" dirty="0">
                <a:effectLst/>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 Зарегистрирован Министерством юстиции Российской Федерации 21 декабря 2016 г., регистрационный № 44843</a:t>
            </a:r>
            <a:endParaRPr lang="ru-RU" sz="14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199F2AC-0309-4B3B-8B94-29D3A1F1C2FA}"/>
              </a:ext>
            </a:extLst>
          </p:cNvPr>
          <p:cNvSpPr txBox="1"/>
          <p:nvPr/>
        </p:nvSpPr>
        <p:spPr>
          <a:xfrm>
            <a:off x="839416" y="242275"/>
            <a:ext cx="11161240" cy="1656864"/>
          </a:xfrm>
          <a:prstGeom prst="rect">
            <a:avLst/>
          </a:prstGeom>
          <a:noFill/>
        </p:spPr>
        <p:txBody>
          <a:bodyPr wrap="square">
            <a:spAutoFit/>
          </a:bodyPr>
          <a:lstStyle/>
          <a:p>
            <a:pPr indent="469900" algn="just"/>
            <a:r>
              <a:rPr lang="ru-RU" b="1" dirty="0" smtClean="0">
                <a:ea typeface="Times New Roman" panose="02020603050405020304" pitchFamily="18" charset="0"/>
              </a:rPr>
              <a:t>Категория </a:t>
            </a:r>
            <a:r>
              <a:rPr lang="ru-RU" b="1" dirty="0">
                <a:ea typeface="Times New Roman" panose="02020603050405020304" pitchFamily="18" charset="0"/>
              </a:rPr>
              <a:t>ЗРИ по радиационной опасности, находящегося (или который может находиться) на радиационном объекте, </a:t>
            </a:r>
            <a:r>
              <a:rPr lang="ru-RU" dirty="0">
                <a:ea typeface="Times New Roman" panose="02020603050405020304" pitchFamily="18" charset="0"/>
              </a:rPr>
              <a:t>(критерий A/D</a:t>
            </a:r>
            <a:r>
              <a:rPr lang="ru-RU" dirty="0">
                <a:effectLst/>
                <a:ea typeface="Times New Roman" panose="02020603050405020304" pitchFamily="18" charset="0"/>
              </a:rPr>
              <a:t>), определяется в соответствии с методикой категорирования закрытых радионуклидных источников по радиационной опасности, </a:t>
            </a:r>
            <a:r>
              <a:rPr lang="ru-RU" b="1" dirty="0">
                <a:ea typeface="Times New Roman" panose="02020603050405020304" pitchFamily="18" charset="0"/>
              </a:rPr>
              <a:t>НП-067-16 </a:t>
            </a:r>
            <a:r>
              <a:rPr lang="ru-RU" dirty="0">
                <a:effectLst/>
                <a:ea typeface="Times New Roman" panose="02020603050405020304" pitchFamily="18" charset="0"/>
              </a:rPr>
              <a:t>«Основные правила учета и контроля радиоактивных веществ и радиоактивных отходов в организации» (Приложение 2), утвержденным приказом Федеральной службы по экологическому, технологическому и атомному надзору от 28 ноября 2016 г. № 503.</a:t>
            </a:r>
          </a:p>
          <a:p>
            <a:pPr algn="r">
              <a:lnSpc>
                <a:spcPts val="1390"/>
              </a:lnSpc>
              <a:tabLst>
                <a:tab pos="121920" algn="l"/>
              </a:tabLst>
            </a:pPr>
            <a:r>
              <a:rPr lang="ru-RU" b="0" dirty="0">
                <a:effectLst/>
                <a:latin typeface="Times New Roman" panose="02020603050405020304" pitchFamily="18" charset="0"/>
                <a:ea typeface="Times New Roman" panose="02020603050405020304" pitchFamily="18" charset="0"/>
              </a:rPr>
              <a:t>	</a:t>
            </a:r>
            <a:r>
              <a:rPr lang="ru-RU" sz="1400" b="0" dirty="0">
                <a:effectLst/>
                <a:latin typeface="Times New Roman" panose="02020603050405020304" pitchFamily="18" charset="0"/>
                <a:ea typeface="Times New Roman" panose="02020603050405020304" pitchFamily="18" charset="0"/>
              </a:rPr>
              <a:t>Зарегистрирован Министерством юстиции Российской Федерации 21 декабря 2016 г., регистрационный № 44843.</a:t>
            </a:r>
            <a:endParaRPr lang="ru-RU" sz="1400" b="1"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847528" y="6058496"/>
            <a:ext cx="9505056" cy="830997"/>
          </a:xfrm>
          <a:prstGeom prst="rect">
            <a:avLst/>
          </a:prstGeom>
        </p:spPr>
        <p:txBody>
          <a:bodyPr wrap="square">
            <a:spAutoFit/>
          </a:bodyPr>
          <a:lstStyle/>
          <a:p>
            <a:pPr algn="ctr"/>
            <a:r>
              <a:rPr lang="ru-RU" sz="1600" dirty="0">
                <a:solidFill>
                  <a:srgbClr val="000000"/>
                </a:solidFill>
                <a:latin typeface="Microsoft Sans Serif" panose="020B0604020202020204" pitchFamily="34" charset="0"/>
                <a:ea typeface="Microsoft Sans Serif" panose="020B0604020202020204" pitchFamily="34" charset="0"/>
              </a:rPr>
              <a:t>При определении уровня физической защиты радиационного объекта мобильность РИ учитывается только при нахождении РИ в установленных местах хранения и при их эксплуатации на данном радиационном объекте</a:t>
            </a:r>
            <a:endParaRPr lang="ru-RU" sz="1600" dirty="0"/>
          </a:p>
        </p:txBody>
      </p:sp>
    </p:spTree>
    <p:extLst>
      <p:ext uri="{BB962C8B-B14F-4D97-AF65-F5344CB8AC3E}">
        <p14:creationId xmlns:p14="http://schemas.microsoft.com/office/powerpoint/2010/main" val="798330650"/>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88050-5296-46F5-B517-E29016C75451}"/>
              </a:ext>
            </a:extLst>
          </p:cNvPr>
          <p:cNvSpPr txBox="1"/>
          <p:nvPr/>
        </p:nvSpPr>
        <p:spPr>
          <a:xfrm>
            <a:off x="1198716" y="1608014"/>
            <a:ext cx="10390159" cy="584775"/>
          </a:xfrm>
          <a:prstGeom prst="rect">
            <a:avLst/>
          </a:prstGeom>
          <a:noFill/>
        </p:spPr>
        <p:txBody>
          <a:bodyPr wrap="square">
            <a:spAutoFit/>
          </a:bodyPr>
          <a:lstStyle/>
          <a:p>
            <a:pPr marL="139700" algn="ctr"/>
            <a:r>
              <a:rPr lang="ru-RU" sz="1600" b="1" dirty="0">
                <a:latin typeface="Arial" panose="020B0604020202020204" pitchFamily="34" charset="0"/>
                <a:ea typeface="Times New Roman" panose="02020603050405020304" pitchFamily="18" charset="0"/>
              </a:rPr>
              <a:t>Уровни физической защиты мобильных </a:t>
            </a:r>
            <a:r>
              <a:rPr lang="ru-RU" sz="1600" b="1" dirty="0" smtClean="0">
                <a:latin typeface="Arial" panose="020B0604020202020204" pitchFamily="34" charset="0"/>
                <a:ea typeface="Times New Roman" panose="02020603050405020304" pitchFamily="18" charset="0"/>
              </a:rPr>
              <a:t>радиационных   источников </a:t>
            </a:r>
            <a:r>
              <a:rPr lang="ru-RU" sz="1600" b="1" dirty="0">
                <a:latin typeface="Arial" panose="020B0604020202020204" pitchFamily="34" charset="0"/>
                <a:ea typeface="Times New Roman" panose="02020603050405020304" pitchFamily="18" charset="0"/>
              </a:rPr>
              <a:t>при осуществлении работ с ними за </a:t>
            </a:r>
            <a:r>
              <a:rPr lang="ru-RU" sz="1600" b="1" dirty="0" smtClean="0">
                <a:latin typeface="Arial" panose="020B0604020202020204" pitchFamily="34" charset="0"/>
                <a:ea typeface="Times New Roman" panose="02020603050405020304" pitchFamily="18" charset="0"/>
              </a:rPr>
              <a:t>пределами радиационного </a:t>
            </a:r>
            <a:r>
              <a:rPr lang="ru-RU" sz="1600" b="1" dirty="0">
                <a:latin typeface="Arial" panose="020B0604020202020204" pitchFamily="34" charset="0"/>
                <a:ea typeface="Times New Roman" panose="02020603050405020304" pitchFamily="18" charset="0"/>
              </a:rPr>
              <a:t>объекта (зоны ограниченного доступа)</a:t>
            </a:r>
          </a:p>
        </p:txBody>
      </p:sp>
      <p:sp>
        <p:nvSpPr>
          <p:cNvPr id="4" name="Прямоугольник 3"/>
          <p:cNvSpPr/>
          <p:nvPr/>
        </p:nvSpPr>
        <p:spPr>
          <a:xfrm>
            <a:off x="10268906" y="2101105"/>
            <a:ext cx="1819729" cy="307777"/>
          </a:xfrm>
          <a:prstGeom prst="rect">
            <a:avLst/>
          </a:prstGeom>
        </p:spPr>
        <p:txBody>
          <a:bodyPr wrap="none">
            <a:spAutoFit/>
          </a:bodyPr>
          <a:lstStyle/>
          <a:p>
            <a:r>
              <a:rPr lang="ru-RU" sz="1400" dirty="0">
                <a:solidFill>
                  <a:srgbClr val="000000"/>
                </a:solidFill>
                <a:latin typeface="Microsoft Sans Serif" panose="020B0604020202020204" pitchFamily="34" charset="0"/>
                <a:ea typeface="Microsoft Sans Serif" panose="020B0604020202020204" pitchFamily="34" charset="0"/>
              </a:rPr>
              <a:t>ПРИЛОЖЕНИЕ </a:t>
            </a:r>
            <a:r>
              <a:rPr lang="ru-RU" sz="1400" dirty="0" smtClean="0">
                <a:solidFill>
                  <a:srgbClr val="000000"/>
                </a:solidFill>
                <a:latin typeface="Microsoft Sans Serif" panose="020B0604020202020204" pitchFamily="34" charset="0"/>
                <a:ea typeface="Microsoft Sans Serif" panose="020B0604020202020204" pitchFamily="34" charset="0"/>
              </a:rPr>
              <a:t>№7</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400871680"/>
              </p:ext>
            </p:extLst>
          </p:nvPr>
        </p:nvGraphicFramePr>
        <p:xfrm>
          <a:off x="1385682" y="2408882"/>
          <a:ext cx="9793088" cy="1958088"/>
        </p:xfrm>
        <a:graphic>
          <a:graphicData uri="http://schemas.openxmlformats.org/drawingml/2006/table">
            <a:tbl>
              <a:tblPr firstRow="1" firstCol="1" bandRow="1">
                <a:tableStyleId>{5C22544A-7EE6-4342-B048-85BDC9FD1C3A}</a:tableStyleId>
              </a:tblPr>
              <a:tblGrid>
                <a:gridCol w="6504331">
                  <a:extLst>
                    <a:ext uri="{9D8B030D-6E8A-4147-A177-3AD203B41FA5}">
                      <a16:colId xmlns:a16="http://schemas.microsoft.com/office/drawing/2014/main" val="2628725855"/>
                    </a:ext>
                  </a:extLst>
                </a:gridCol>
                <a:gridCol w="3288757">
                  <a:extLst>
                    <a:ext uri="{9D8B030D-6E8A-4147-A177-3AD203B41FA5}">
                      <a16:colId xmlns:a16="http://schemas.microsoft.com/office/drawing/2014/main" val="1475992311"/>
                    </a:ext>
                  </a:extLst>
                </a:gridCol>
              </a:tblGrid>
              <a:tr h="384175">
                <a:tc>
                  <a:txBody>
                    <a:bodyPr/>
                    <a:lstStyle/>
                    <a:p>
                      <a:pPr indent="254000" algn="ctr">
                        <a:lnSpc>
                          <a:spcPct val="100000"/>
                        </a:lnSpc>
                        <a:spcAft>
                          <a:spcPts val="0"/>
                        </a:spcAft>
                      </a:pPr>
                      <a:r>
                        <a:rPr lang="ru-RU" sz="1400" dirty="0">
                          <a:effectLst/>
                        </a:rPr>
                        <a:t>Категория радиационной опасности ЗРИ (совокупности ЗРИ) в составе мобильного РИ</a:t>
                      </a:r>
                      <a:endParaRPr lang="ru-RU" sz="14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00000"/>
                        </a:lnSpc>
                        <a:spcAft>
                          <a:spcPts val="0"/>
                        </a:spcAft>
                      </a:pPr>
                      <a:r>
                        <a:rPr lang="ru-RU" sz="1400" dirty="0">
                          <a:effectLst/>
                        </a:rPr>
                        <a:t>Уровень физической защиты мобильного РИ</a:t>
                      </a:r>
                      <a:endParaRPr lang="ru-RU" sz="1400" dirty="0">
                        <a:effectLs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val="376736142"/>
                  </a:ext>
                </a:extLst>
              </a:tr>
              <a:tr h="189230">
                <a:tc>
                  <a:txBody>
                    <a:bodyPr/>
                    <a:lstStyle/>
                    <a:p>
                      <a:pPr indent="254000" algn="ctr">
                        <a:lnSpc>
                          <a:spcPct val="157000"/>
                        </a:lnSpc>
                        <a:spcAft>
                          <a:spcPts val="0"/>
                        </a:spcAft>
                      </a:pPr>
                      <a:r>
                        <a:rPr lang="ru-RU" sz="1600">
                          <a:effectLst/>
                        </a:rPr>
                        <a:t>1</a:t>
                      </a:r>
                      <a:endParaRPr lang="ru-RU" sz="160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А</a:t>
                      </a:r>
                      <a:endParaRPr lang="ru-RU" sz="1600" b="1" dirty="0">
                        <a:effectLst/>
                        <a:latin typeface="Times New Roman" panose="02020603050405020304" pitchFamily="18" charset="0"/>
                        <a:ea typeface="Times New Roman" panose="02020603050405020304" pitchFamily="18" charset="0"/>
                      </a:endParaRPr>
                    </a:p>
                  </a:txBody>
                  <a:tcPr marL="6350" marR="635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803627730"/>
                  </a:ext>
                </a:extLst>
              </a:tr>
              <a:tr h="191770">
                <a:tc>
                  <a:txBody>
                    <a:bodyPr/>
                    <a:lstStyle/>
                    <a:p>
                      <a:pPr indent="254000" algn="ctr">
                        <a:lnSpc>
                          <a:spcPct val="157000"/>
                        </a:lnSpc>
                        <a:spcAft>
                          <a:spcPts val="0"/>
                        </a:spcAft>
                      </a:pPr>
                      <a:r>
                        <a:rPr lang="ru-RU" sz="1600" dirty="0">
                          <a:effectLst/>
                        </a:rPr>
                        <a:t>2</a:t>
                      </a:r>
                      <a:endParaRPr lang="ru-RU" sz="1600" dirty="0">
                        <a:effectLst/>
                        <a:latin typeface="Times New Roman" panose="02020603050405020304" pitchFamily="18" charset="0"/>
                        <a:ea typeface="Times New Roman" panose="02020603050405020304" pitchFamily="18" charset="0"/>
                      </a:endParaRPr>
                    </a:p>
                  </a:txBody>
                  <a:tcPr marL="6350" marR="6350" marT="0" marB="0" anchor="b"/>
                </a:tc>
                <a:tc>
                  <a:txBody>
                    <a:bodyPr/>
                    <a:lstStyle/>
                    <a:p>
                      <a:pPr indent="254000" algn="ctr">
                        <a:lnSpc>
                          <a:spcPct val="157000"/>
                        </a:lnSpc>
                        <a:spcAft>
                          <a:spcPts val="0"/>
                        </a:spcAft>
                      </a:pPr>
                      <a:r>
                        <a:rPr lang="ru-RU" sz="1600" b="1" dirty="0">
                          <a:effectLst/>
                        </a:rPr>
                        <a:t>Б</a:t>
                      </a:r>
                      <a:endParaRPr lang="ru-RU" sz="1600" b="1" dirty="0">
                        <a:effectLst/>
                        <a:latin typeface="Times New Roman" panose="02020603050405020304" pitchFamily="18" charset="0"/>
                        <a:ea typeface="Times New Roman" panose="02020603050405020304" pitchFamily="18" charset="0"/>
                      </a:endParaRPr>
                    </a:p>
                  </a:txBody>
                  <a:tcPr marL="6350" marR="6350" marT="0" marB="0" anchor="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575341744"/>
                  </a:ext>
                </a:extLst>
              </a:tr>
              <a:tr h="194945">
                <a:tc>
                  <a:txBody>
                    <a:bodyPr/>
                    <a:lstStyle/>
                    <a:p>
                      <a:pPr indent="254000" algn="ctr">
                        <a:lnSpc>
                          <a:spcPct val="157000"/>
                        </a:lnSpc>
                        <a:spcAft>
                          <a:spcPts val="0"/>
                        </a:spcAft>
                      </a:pPr>
                      <a:r>
                        <a:rPr lang="ru-RU" sz="1600">
                          <a:effectLst/>
                        </a:rPr>
                        <a:t>3</a:t>
                      </a:r>
                      <a:endParaRPr lang="ru-RU" sz="1600">
                        <a:effectLst/>
                        <a:latin typeface="Times New Roman" panose="02020603050405020304" pitchFamily="18" charset="0"/>
                        <a:ea typeface="Times New Roman" panose="02020603050405020304" pitchFamily="18" charset="0"/>
                      </a:endParaRPr>
                    </a:p>
                  </a:txBody>
                  <a:tcPr marL="6350" marR="6350" marT="0" marB="0"/>
                </a:tc>
                <a:tc>
                  <a:txBody>
                    <a:bodyPr/>
                    <a:lstStyle/>
                    <a:p>
                      <a:pPr indent="254000" algn="ctr">
                        <a:lnSpc>
                          <a:spcPct val="157000"/>
                        </a:lnSpc>
                        <a:spcAft>
                          <a:spcPts val="0"/>
                        </a:spcAft>
                      </a:pPr>
                      <a:r>
                        <a:rPr lang="ru-RU" sz="1600" b="1" dirty="0">
                          <a:effectLst/>
                        </a:rPr>
                        <a:t>В</a:t>
                      </a:r>
                      <a:endParaRPr lang="ru-RU" sz="1600" b="1" dirty="0">
                        <a:effectLst/>
                        <a:latin typeface="Times New Roman" panose="02020603050405020304" pitchFamily="18" charset="0"/>
                        <a:ea typeface="Times New Roman" panose="02020603050405020304" pitchFamily="18" charset="0"/>
                      </a:endParaRPr>
                    </a:p>
                  </a:txBody>
                  <a:tcPr marL="6350" marR="635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503180077"/>
                  </a:ext>
                </a:extLst>
              </a:tr>
              <a:tr h="198120">
                <a:tc>
                  <a:txBody>
                    <a:bodyPr/>
                    <a:lstStyle/>
                    <a:p>
                      <a:pPr indent="254000" algn="ctr">
                        <a:lnSpc>
                          <a:spcPct val="157000"/>
                        </a:lnSpc>
                        <a:spcAft>
                          <a:spcPts val="0"/>
                        </a:spcAft>
                      </a:pPr>
                      <a:r>
                        <a:rPr lang="ru-RU" sz="1600">
                          <a:effectLst/>
                        </a:rPr>
                        <a:t>4 или 5</a:t>
                      </a:r>
                      <a:endParaRPr lang="ru-RU" sz="1600">
                        <a:effectLst/>
                        <a:latin typeface="Times New Roman" panose="02020603050405020304" pitchFamily="18" charset="0"/>
                        <a:ea typeface="Times New Roman" panose="02020603050405020304" pitchFamily="18" charset="0"/>
                      </a:endParaRPr>
                    </a:p>
                  </a:txBody>
                  <a:tcPr marL="6350" marR="6350" marT="0" marB="0"/>
                </a:tc>
                <a:tc>
                  <a:txBody>
                    <a:bodyPr/>
                    <a:lstStyle/>
                    <a:p>
                      <a:pPr indent="254000" algn="ctr">
                        <a:lnSpc>
                          <a:spcPct val="157000"/>
                        </a:lnSpc>
                        <a:spcAft>
                          <a:spcPts val="0"/>
                        </a:spcAft>
                      </a:pPr>
                      <a:r>
                        <a:rPr lang="ru-RU" sz="1600" b="1" dirty="0">
                          <a:effectLst/>
                        </a:rPr>
                        <a:t>Г</a:t>
                      </a:r>
                      <a:endParaRPr lang="ru-RU" sz="1600" b="1" dirty="0">
                        <a:effectLst/>
                        <a:latin typeface="Times New Roman" panose="02020603050405020304" pitchFamily="18" charset="0"/>
                        <a:ea typeface="Times New Roman" panose="02020603050405020304" pitchFamily="18" charset="0"/>
                      </a:endParaRPr>
                    </a:p>
                  </a:txBody>
                  <a:tcPr marL="6350" marR="635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395916145"/>
                  </a:ext>
                </a:extLst>
              </a:tr>
            </a:tbl>
          </a:graphicData>
        </a:graphic>
      </p:graphicFrame>
      <p:sp>
        <p:nvSpPr>
          <p:cNvPr id="8" name="Прямоугольник 7"/>
          <p:cNvSpPr/>
          <p:nvPr/>
        </p:nvSpPr>
        <p:spPr>
          <a:xfrm>
            <a:off x="767408" y="116632"/>
            <a:ext cx="11252777" cy="646331"/>
          </a:xfrm>
          <a:prstGeom prst="rect">
            <a:avLst/>
          </a:prstGeom>
        </p:spPr>
        <p:txBody>
          <a:bodyPr wrap="square">
            <a:spAutoFit/>
          </a:bodyPr>
          <a:lstStyle/>
          <a:p>
            <a:pPr indent="450850" algn="just"/>
            <a:r>
              <a:rPr lang="ru-RU" dirty="0" smtClean="0"/>
              <a:t>Уровень </a:t>
            </a:r>
            <a:r>
              <a:rPr lang="ru-RU" dirty="0"/>
              <a:t>физической защиты </a:t>
            </a:r>
            <a:r>
              <a:rPr lang="ru-RU" dirty="0" smtClean="0"/>
              <a:t>для </a:t>
            </a:r>
            <a:r>
              <a:rPr lang="ru-RU" dirty="0"/>
              <a:t>мобильных РИ </a:t>
            </a:r>
            <a:r>
              <a:rPr lang="ru-RU" dirty="0" smtClean="0"/>
              <a:t>устанавливается для </a:t>
            </a:r>
            <a:r>
              <a:rPr lang="ru-RU" dirty="0"/>
              <a:t>определения мер физической защиты при работе с мобильными РИ за пределами радиационного объекта (30Д).</a:t>
            </a:r>
          </a:p>
        </p:txBody>
      </p:sp>
      <p:sp>
        <p:nvSpPr>
          <p:cNvPr id="12" name="Прямоугольник 11"/>
          <p:cNvSpPr/>
          <p:nvPr/>
        </p:nvSpPr>
        <p:spPr>
          <a:xfrm>
            <a:off x="775012" y="724148"/>
            <a:ext cx="11252777" cy="923330"/>
          </a:xfrm>
          <a:prstGeom prst="rect">
            <a:avLst/>
          </a:prstGeom>
        </p:spPr>
        <p:txBody>
          <a:bodyPr wrap="square">
            <a:spAutoFit/>
          </a:bodyPr>
          <a:lstStyle/>
          <a:p>
            <a:pPr indent="355600" algn="just"/>
            <a:r>
              <a:rPr lang="ru-RU" dirty="0" smtClean="0"/>
              <a:t>Для </a:t>
            </a:r>
            <a:r>
              <a:rPr lang="ru-RU" dirty="0"/>
              <a:t>осуществления работ с мобильными РИ за пределами радиационного объекта (ЗОД) должны быть установлены уровни физической защиты мобильных РИ в зависимости от категории по радиационной опасности ЗРИ, входящих в их </a:t>
            </a:r>
            <a:r>
              <a:rPr lang="ru-RU" dirty="0" smtClean="0"/>
              <a:t>состав.</a:t>
            </a:r>
          </a:p>
        </p:txBody>
      </p:sp>
      <p:sp>
        <p:nvSpPr>
          <p:cNvPr id="14" name="Прямоугольник 13"/>
          <p:cNvSpPr/>
          <p:nvPr/>
        </p:nvSpPr>
        <p:spPr>
          <a:xfrm>
            <a:off x="1026525" y="4604644"/>
            <a:ext cx="10954642" cy="1200329"/>
          </a:xfrm>
          <a:prstGeom prst="rect">
            <a:avLst/>
          </a:prstGeom>
        </p:spPr>
        <p:txBody>
          <a:bodyPr wrap="square">
            <a:spAutoFit/>
          </a:bodyPr>
          <a:lstStyle/>
          <a:p>
            <a:pPr indent="355600" algn="just"/>
            <a:r>
              <a:rPr lang="ru-RU" dirty="0"/>
              <a:t>В случае если в состав мобильного РИ входит несколько ЗРИ, то уровень физической защиты мобильного РИ должен быть определен </a:t>
            </a:r>
            <a:r>
              <a:rPr lang="ru-RU" b="1" dirty="0"/>
              <a:t>на основе категории по радиационной опасности совокупности ЗРИ</a:t>
            </a:r>
            <a:r>
              <a:rPr lang="ru-RU" dirty="0"/>
              <a:t>, входящих в состав мобильного РИ, в соответствии с требованиями приложения № 2 к НП-067-16, с использованием агрегированного A/D-отношения.</a:t>
            </a:r>
          </a:p>
        </p:txBody>
      </p:sp>
      <p:sp>
        <p:nvSpPr>
          <p:cNvPr id="16" name="Прямоугольник 15"/>
          <p:cNvSpPr/>
          <p:nvPr/>
        </p:nvSpPr>
        <p:spPr>
          <a:xfrm>
            <a:off x="820250" y="5804973"/>
            <a:ext cx="11252777" cy="923330"/>
          </a:xfrm>
          <a:prstGeom prst="rect">
            <a:avLst/>
          </a:prstGeom>
        </p:spPr>
        <p:txBody>
          <a:bodyPr wrap="square">
            <a:spAutoFit/>
          </a:bodyPr>
          <a:lstStyle/>
          <a:p>
            <a:pPr algn="ctr"/>
            <a:r>
              <a:rPr lang="ru-RU" dirty="0" smtClean="0">
                <a:solidFill>
                  <a:srgbClr val="002060"/>
                </a:solidFill>
              </a:rPr>
              <a:t>Для </a:t>
            </a:r>
            <a:r>
              <a:rPr lang="ru-RU" dirty="0">
                <a:solidFill>
                  <a:srgbClr val="002060"/>
                </a:solidFill>
              </a:rPr>
              <a:t>обеспечения физической защиты мобильных РИ при осуществлении работ с ними </a:t>
            </a:r>
            <a:r>
              <a:rPr lang="ru-RU" dirty="0">
                <a:solidFill>
                  <a:srgbClr val="C00000"/>
                </a:solidFill>
              </a:rPr>
              <a:t>за пределами радиационного объекта (ЗОД)</a:t>
            </a:r>
            <a:r>
              <a:rPr lang="ru-RU" dirty="0">
                <a:solidFill>
                  <a:srgbClr val="002060"/>
                </a:solidFill>
              </a:rPr>
              <a:t> для различных уровней физической защиты мобильных РИ должны выполняться меры в соответствии с перечнем, приведенным в приложении № 8 к настоящим Правилам</a:t>
            </a:r>
          </a:p>
        </p:txBody>
      </p:sp>
    </p:spTree>
    <p:extLst>
      <p:ext uri="{BB962C8B-B14F-4D97-AF65-F5344CB8AC3E}">
        <p14:creationId xmlns:p14="http://schemas.microsoft.com/office/powerpoint/2010/main" val="181814567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7889" y="80462"/>
            <a:ext cx="11305256" cy="2884251"/>
          </a:xfrm>
          <a:prstGeom prst="rect">
            <a:avLst/>
          </a:prstGeom>
        </p:spPr>
        <p:txBody>
          <a:bodyPr wrap="square">
            <a:spAutoFit/>
          </a:bodyPr>
          <a:lstStyle/>
          <a:p>
            <a:pPr algn="just">
              <a:lnSpc>
                <a:spcPct val="112000"/>
              </a:lnSpc>
            </a:pPr>
            <a:r>
              <a:rPr lang="ru-RU" dirty="0" smtClean="0"/>
              <a:t>п. 21</a:t>
            </a:r>
            <a:r>
              <a:rPr lang="ru-RU" dirty="0"/>
              <a:t>.	</a:t>
            </a:r>
            <a:r>
              <a:rPr lang="ru-RU" b="1" dirty="0"/>
              <a:t>Для радиационных объектов</a:t>
            </a:r>
            <a:r>
              <a:rPr lang="ru-RU" dirty="0"/>
              <a:t>, в которых </a:t>
            </a:r>
            <a:r>
              <a:rPr lang="ru-RU" b="1" dirty="0"/>
              <a:t>осуществляется только хранение радиоактивных отходов </a:t>
            </a:r>
            <a:r>
              <a:rPr lang="ru-RU" dirty="0"/>
              <a:t>(ПХ) или </a:t>
            </a:r>
            <a:r>
              <a:rPr lang="ru-RU" b="1" dirty="0"/>
              <a:t>обращение только с радионуклидами </a:t>
            </a:r>
            <a:r>
              <a:rPr lang="ru-RU" dirty="0"/>
              <a:t>(РВ и ЯМ, учитываемые в СГУК РВ и РАО, не в составе ЗРИ) с периодом полураспада менее 10 суток, используемыми в медицинских целях (</a:t>
            </a:r>
            <a:r>
              <a:rPr lang="ru-RU" b="1" dirty="0"/>
              <a:t>в радиофармацевтических лекарственных средствах,</a:t>
            </a:r>
            <a:r>
              <a:rPr lang="ru-RU" dirty="0"/>
              <a:t> в случае радионуклидной терапии), </a:t>
            </a:r>
            <a:r>
              <a:rPr lang="ru-RU" b="1" dirty="0"/>
              <a:t>или медицинская деятельность в области лучевой терапии </a:t>
            </a:r>
            <a:r>
              <a:rPr lang="ru-RU" dirty="0"/>
              <a:t>и ядерной медицины, </a:t>
            </a:r>
            <a:r>
              <a:rPr lang="ru-RU" b="1" dirty="0">
                <a:solidFill>
                  <a:srgbClr val="C00000"/>
                </a:solidFill>
              </a:rPr>
              <a:t>уровень физической защиты может быть снижен на один уровень </a:t>
            </a:r>
            <a:r>
              <a:rPr lang="ru-RU" dirty="0"/>
              <a:t>по сравнению с уровнем, определенным в соответствии с пунктом 20 настоящих Правил, </a:t>
            </a:r>
            <a:r>
              <a:rPr lang="ru-RU" b="1" i="1" dirty="0"/>
              <a:t>при условии применения дополнительных физических </a:t>
            </a:r>
            <a:r>
              <a:rPr lang="ru-RU" b="1" i="1" dirty="0" smtClean="0"/>
              <a:t>барьеров,</a:t>
            </a:r>
            <a:r>
              <a:rPr lang="ru-RU" dirty="0" smtClean="0"/>
              <a:t> </a:t>
            </a:r>
            <a:r>
              <a:rPr lang="ru-RU" dirty="0"/>
              <a:t>а также подтверждения эффективности мер физической защиты </a:t>
            </a:r>
            <a:r>
              <a:rPr lang="ru-RU" b="1" dirty="0"/>
              <a:t>по </a:t>
            </a:r>
            <a:r>
              <a:rPr lang="ru-RU" b="1" i="1" dirty="0"/>
              <a:t>результатам анализа времени</a:t>
            </a:r>
            <a:r>
              <a:rPr lang="ru-RU" i="1" dirty="0"/>
              <a:t>, необходимого для бесконтрольного извлечения ЗРИ или РВ</a:t>
            </a:r>
            <a:r>
              <a:rPr lang="ru-RU" dirty="0"/>
              <a:t>, ЯМ, учитываемых в СГУК РВ и РАО, из РИ или ПХ, в том числе учитывающего конструктивную </a:t>
            </a:r>
            <a:r>
              <a:rPr lang="ru-RU" dirty="0" err="1"/>
              <a:t>самозащищенность</a:t>
            </a:r>
            <a:r>
              <a:rPr lang="ru-RU" dirty="0"/>
              <a:t> РИ (или ПХ).</a:t>
            </a:r>
          </a:p>
        </p:txBody>
      </p:sp>
      <p:sp>
        <p:nvSpPr>
          <p:cNvPr id="7" name="Прямоугольник 6"/>
          <p:cNvSpPr/>
          <p:nvPr/>
        </p:nvSpPr>
        <p:spPr>
          <a:xfrm>
            <a:off x="1069917" y="3117044"/>
            <a:ext cx="108012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a:t>Снижение уровня физической защиты осуществляется на основании </a:t>
            </a:r>
            <a:r>
              <a:rPr lang="ru-RU" sz="1600" b="1" dirty="0"/>
              <a:t>представленного комиссией </a:t>
            </a:r>
            <a:r>
              <a:rPr lang="ru-RU" sz="1600" dirty="0"/>
              <a:t>руководителю организации или уполномоченному им лицу </a:t>
            </a:r>
            <a:r>
              <a:rPr lang="ru-RU" sz="1600" b="1" dirty="0">
                <a:solidFill>
                  <a:srgbClr val="C00000"/>
                </a:solidFill>
              </a:rPr>
              <a:t>обоснования возможности снижения уровня физической защиты, содержащего сведения о дополнительных мерах физической защиты и результатах анализа эффективности мер физической защиты и времени, необходимого для бесконтрольного извлечения ЗРИ или РВ</a:t>
            </a:r>
            <a:r>
              <a:rPr lang="ru-RU" sz="1600" dirty="0"/>
              <a:t>, ЯМ, учитываемых в СГУК РВ и РАО, из РИ или ПХ.</a:t>
            </a:r>
          </a:p>
        </p:txBody>
      </p:sp>
      <p:sp>
        <p:nvSpPr>
          <p:cNvPr id="9" name="Прямоугольник 8"/>
          <p:cNvSpPr/>
          <p:nvPr/>
        </p:nvSpPr>
        <p:spPr>
          <a:xfrm>
            <a:off x="983432" y="4618904"/>
            <a:ext cx="10873208" cy="584775"/>
          </a:xfrm>
          <a:prstGeom prst="rect">
            <a:avLst/>
          </a:prstGeom>
        </p:spPr>
        <p:txBody>
          <a:bodyPr wrap="square">
            <a:spAutoFit/>
          </a:bodyPr>
          <a:lstStyle/>
          <a:p>
            <a:pPr indent="355600" algn="just"/>
            <a:r>
              <a:rPr lang="ru-RU" sz="1600" b="1" dirty="0">
                <a:solidFill>
                  <a:srgbClr val="002060"/>
                </a:solidFill>
              </a:rPr>
              <a:t>Физический барьер </a:t>
            </a:r>
            <a:r>
              <a:rPr lang="ru-RU" sz="1600" dirty="0">
                <a:solidFill>
                  <a:srgbClr val="002060"/>
                </a:solidFill>
              </a:rPr>
              <a:t>- инженерное сооружение, техническое средство или часть конструкции, ограничивающие распространение ионизирующего излучения и (или) РВ в окружающую </a:t>
            </a:r>
            <a:r>
              <a:rPr lang="ru-RU" sz="1600" dirty="0" smtClean="0">
                <a:solidFill>
                  <a:srgbClr val="002060"/>
                </a:solidFill>
              </a:rPr>
              <a:t>среду (п. </a:t>
            </a:r>
            <a:r>
              <a:rPr lang="ru-RU" sz="1600" dirty="0">
                <a:solidFill>
                  <a:srgbClr val="002060"/>
                </a:solidFill>
              </a:rPr>
              <a:t>20 приложения № 2 к </a:t>
            </a:r>
            <a:r>
              <a:rPr lang="ru-RU" sz="1600" dirty="0" smtClean="0">
                <a:solidFill>
                  <a:srgbClr val="002060"/>
                </a:solidFill>
              </a:rPr>
              <a:t>НП-038-16). </a:t>
            </a:r>
            <a:endParaRPr lang="ru-RU" sz="1600" dirty="0">
              <a:solidFill>
                <a:srgbClr val="002060"/>
              </a:solidFill>
            </a:endParaRPr>
          </a:p>
        </p:txBody>
      </p:sp>
      <p:sp>
        <p:nvSpPr>
          <p:cNvPr id="10" name="Прямоугольник 9"/>
          <p:cNvSpPr/>
          <p:nvPr/>
        </p:nvSpPr>
        <p:spPr>
          <a:xfrm>
            <a:off x="983432" y="5223978"/>
            <a:ext cx="10873208" cy="1569660"/>
          </a:xfrm>
          <a:prstGeom prst="rect">
            <a:avLst/>
          </a:prstGeom>
        </p:spPr>
        <p:txBody>
          <a:bodyPr wrap="square">
            <a:spAutoFit/>
          </a:bodyPr>
          <a:lstStyle/>
          <a:p>
            <a:pPr indent="449263" algn="just"/>
            <a:r>
              <a:rPr lang="ru-RU" sz="1600" b="1" dirty="0">
                <a:solidFill>
                  <a:srgbClr val="002060"/>
                </a:solidFill>
              </a:rPr>
              <a:t>Анализ времени </a:t>
            </a:r>
            <a:r>
              <a:rPr lang="ru-RU" sz="1600" dirty="0">
                <a:solidFill>
                  <a:srgbClr val="002060"/>
                </a:solidFill>
              </a:rPr>
              <a:t>- заключается в определении времени, необходимого нарушителям для бесконтрольного извлечения ЗРИ (РВ, ЯМ) из РИ (ПХ) с учетом имеющихся дополнительных физических барьеров и конструктивной </a:t>
            </a:r>
            <a:r>
              <a:rPr lang="ru-RU" sz="1600" dirty="0" err="1">
                <a:solidFill>
                  <a:srgbClr val="002060"/>
                </a:solidFill>
              </a:rPr>
              <a:t>самозащищенности</a:t>
            </a:r>
            <a:r>
              <a:rPr lang="ru-RU" sz="1600" dirty="0">
                <a:solidFill>
                  <a:srgbClr val="002060"/>
                </a:solidFill>
              </a:rPr>
              <a:t> РИ (ПХ), и в сравнении этого времени с временем необходимым силам охраны для реагирования и пресечения несанкционированного изъятия (временем реагирования сил охраны). </a:t>
            </a:r>
            <a:endParaRPr lang="ru-RU" sz="1600" dirty="0" smtClean="0">
              <a:solidFill>
                <a:srgbClr val="002060"/>
              </a:solidFill>
            </a:endParaRPr>
          </a:p>
          <a:p>
            <a:pPr indent="449263" algn="just"/>
            <a:r>
              <a:rPr lang="ru-RU" sz="1600" dirty="0" smtClean="0">
                <a:solidFill>
                  <a:srgbClr val="002060"/>
                </a:solidFill>
              </a:rPr>
              <a:t>Эффективность </a:t>
            </a:r>
            <a:r>
              <a:rPr lang="ru-RU" sz="1600" dirty="0">
                <a:solidFill>
                  <a:srgbClr val="002060"/>
                </a:solidFill>
              </a:rPr>
              <a:t>мер физической защиты можно считать подтвержденной в том случае, если время необходимое для бесконтрольного извлечения ЗРИ из РИ (ПХ) будет превышать время реагирования сил охраны.. </a:t>
            </a:r>
          </a:p>
        </p:txBody>
      </p:sp>
    </p:spTree>
    <p:extLst>
      <p:ext uri="{BB962C8B-B14F-4D97-AF65-F5344CB8AC3E}">
        <p14:creationId xmlns:p14="http://schemas.microsoft.com/office/powerpoint/2010/main" val="13160272"/>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BB791A-2264-44DD-BA10-93318C807D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основе шаблона Обучение</Template>
  <TotalTime>0</TotalTime>
  <Words>4281</Words>
  <Application>Microsoft Office PowerPoint</Application>
  <PresentationFormat>Широкоэкранный</PresentationFormat>
  <Paragraphs>363</Paragraphs>
  <Slides>20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Microsoft YaHei</vt:lpstr>
      <vt:lpstr>Arial</vt:lpstr>
      <vt:lpstr>Calibri</vt:lpstr>
      <vt:lpstr>Century Gothic</vt:lpstr>
      <vt:lpstr>Courier New</vt:lpstr>
      <vt:lpstr>Georgia</vt:lpstr>
      <vt:lpstr>Microsoft Sans Serif</vt:lpstr>
      <vt:lpstr>Times New Roman</vt:lpstr>
      <vt:lpstr>Wingdings</vt:lpstr>
      <vt:lpstr>Wingdings 3</vt:lpstr>
      <vt:lpstr>Training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ДОКУМЕНТЫ ПО ФИЗИЧЕСКОЙ ЗАЩИТЕ,  подлежащих разработке (наличию) в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2017-04-23T12:17:48Z</dcterms:created>
  <dcterms:modified xsi:type="dcterms:W3CDTF">2024-02-08T21:52:43Z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